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elvetica World Bold" charset="1" panose="020B0800040000020004"/>
      <p:regular r:id="rId24"/>
    </p:embeddedFont>
    <p:embeddedFont>
      <p:font typeface="Helvetica World" charset="1" panose="020B0500040000020004"/>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Bobby Jones Soft" charset="1" panose="00000000000000000000"/>
      <p:regular r:id="rId28"/>
    </p:embeddedFont>
    <p:embeddedFont>
      <p:font typeface="Sniglet" charset="1" panose="0407050503010002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media/image5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4.png" Type="http://schemas.openxmlformats.org/officeDocument/2006/relationships/image"/><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6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6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0.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2" Target="../media/image6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30.jpe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30.jpeg" Type="http://schemas.openxmlformats.org/officeDocument/2006/relationships/image"/><Relationship Id="rId20" Target="../media/image44.svg" Type="http://schemas.openxmlformats.org/officeDocument/2006/relationships/image"/><Relationship Id="rId21" Target="../media/image51.png" Type="http://schemas.openxmlformats.org/officeDocument/2006/relationships/image"/><Relationship Id="rId22" Target="../media/image52.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405257" y="2302520"/>
            <a:ext cx="8166499" cy="1336336"/>
          </a:xfrm>
          <a:custGeom>
            <a:avLst/>
            <a:gdLst/>
            <a:ahLst/>
            <a:cxnLst/>
            <a:rect r="r" b="b" t="t" l="l"/>
            <a:pathLst>
              <a:path h="1336336" w="8166499">
                <a:moveTo>
                  <a:pt x="8166499" y="0"/>
                </a:moveTo>
                <a:lnTo>
                  <a:pt x="0" y="0"/>
                </a:lnTo>
                <a:lnTo>
                  <a:pt x="0" y="1336336"/>
                </a:lnTo>
                <a:lnTo>
                  <a:pt x="8166499" y="1336336"/>
                </a:lnTo>
                <a:lnTo>
                  <a:pt x="816649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05283" y="2970688"/>
            <a:ext cx="8514318" cy="4704161"/>
          </a:xfrm>
          <a:custGeom>
            <a:avLst/>
            <a:gdLst/>
            <a:ahLst/>
            <a:cxnLst/>
            <a:rect r="r" b="b" t="t" l="l"/>
            <a:pathLst>
              <a:path h="4704161" w="8514318">
                <a:moveTo>
                  <a:pt x="0" y="0"/>
                </a:moveTo>
                <a:lnTo>
                  <a:pt x="8514318" y="0"/>
                </a:lnTo>
                <a:lnTo>
                  <a:pt x="8514318" y="4704161"/>
                </a:lnTo>
                <a:lnTo>
                  <a:pt x="0" y="47041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8837" y="2792637"/>
            <a:ext cx="5377205" cy="7494363"/>
          </a:xfrm>
          <a:custGeom>
            <a:avLst/>
            <a:gdLst/>
            <a:ahLst/>
            <a:cxnLst/>
            <a:rect r="r" b="b" t="t" l="l"/>
            <a:pathLst>
              <a:path h="7494363" w="5377205">
                <a:moveTo>
                  <a:pt x="0" y="0"/>
                </a:moveTo>
                <a:lnTo>
                  <a:pt x="5377205" y="0"/>
                </a:lnTo>
                <a:lnTo>
                  <a:pt x="5377205" y="7494363"/>
                </a:lnTo>
                <a:lnTo>
                  <a:pt x="0" y="7494363"/>
                </a:lnTo>
                <a:lnTo>
                  <a:pt x="0" y="0"/>
                </a:lnTo>
                <a:close/>
              </a:path>
            </a:pathLst>
          </a:custGeom>
          <a:blipFill>
            <a:blip r:embed="rId11"/>
            <a:stretch>
              <a:fillRect l="0" t="0" r="0" b="0"/>
            </a:stretch>
          </a:blipFill>
        </p:spPr>
      </p:sp>
      <p:sp>
        <p:nvSpPr>
          <p:cNvPr name="Freeform 8" id="8"/>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904842" y="8834635"/>
            <a:ext cx="7315200" cy="332232"/>
          </a:xfrm>
          <a:custGeom>
            <a:avLst/>
            <a:gdLst/>
            <a:ahLst/>
            <a:cxnLst/>
            <a:rect r="r" b="b" t="t" l="l"/>
            <a:pathLst>
              <a:path h="332232" w="7315200">
                <a:moveTo>
                  <a:pt x="0" y="0"/>
                </a:moveTo>
                <a:lnTo>
                  <a:pt x="7315200" y="0"/>
                </a:lnTo>
                <a:lnTo>
                  <a:pt x="7315200" y="332232"/>
                </a:lnTo>
                <a:lnTo>
                  <a:pt x="0" y="332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8990205" y="3833209"/>
            <a:ext cx="7144473" cy="1083309"/>
          </a:xfrm>
          <a:prstGeom prst="rect">
            <a:avLst/>
          </a:prstGeom>
        </p:spPr>
        <p:txBody>
          <a:bodyPr anchor="t" rtlCol="false" tIns="0" lIns="0" bIns="0" rIns="0">
            <a:spAutoFit/>
          </a:bodyPr>
          <a:lstStyle/>
          <a:p>
            <a:pPr algn="ctr">
              <a:lnSpc>
                <a:spcPts val="7399"/>
              </a:lnSpc>
            </a:pPr>
            <a:r>
              <a:rPr lang="en-US" b="true" sz="7399" spc="-73">
                <a:solidFill>
                  <a:srgbClr val="FFFFFF"/>
                </a:solidFill>
                <a:latin typeface="Helvetica World Bold"/>
                <a:ea typeface="Helvetica World Bold"/>
                <a:cs typeface="Helvetica World Bold"/>
                <a:sym typeface="Helvetica World Bold"/>
              </a:rPr>
              <a:t>AI EduBot</a:t>
            </a:r>
          </a:p>
        </p:txBody>
      </p:sp>
      <p:sp>
        <p:nvSpPr>
          <p:cNvPr name="TextBox 11" id="11"/>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Get Started</a:t>
            </a:r>
          </a:p>
        </p:txBody>
      </p:sp>
      <p:sp>
        <p:nvSpPr>
          <p:cNvPr name="TextBox 12" id="12"/>
          <p:cNvSpPr txBox="true"/>
          <p:nvPr/>
        </p:nvSpPr>
        <p:spPr>
          <a:xfrm rot="0">
            <a:off x="8990205" y="8227299"/>
            <a:ext cx="7229836" cy="356234"/>
          </a:xfrm>
          <a:prstGeom prst="rect">
            <a:avLst/>
          </a:prstGeom>
        </p:spPr>
        <p:txBody>
          <a:bodyPr anchor="t" rtlCol="false" tIns="0" lIns="0" bIns="0" rIns="0">
            <a:spAutoFit/>
          </a:bodyPr>
          <a:lstStyle/>
          <a:p>
            <a:pPr algn="ctr">
              <a:lnSpc>
                <a:spcPts val="2940"/>
              </a:lnSpc>
              <a:spcBef>
                <a:spcPct val="0"/>
              </a:spcBef>
            </a:pPr>
            <a:r>
              <a:rPr lang="en-US" sz="2100" spc="107">
                <a:solidFill>
                  <a:srgbClr val="FFFFFF"/>
                </a:solidFill>
                <a:latin typeface="Montserrat"/>
                <a:ea typeface="Montserrat"/>
                <a:cs typeface="Montserrat"/>
                <a:sym typeface="Montserrat"/>
              </a:rPr>
              <a:t>Your Interactive AI Tutor for YouTube Learning</a:t>
            </a:r>
          </a:p>
        </p:txBody>
      </p:sp>
      <p:sp>
        <p:nvSpPr>
          <p:cNvPr name="TextBox 13" id="13"/>
          <p:cNvSpPr txBox="true"/>
          <p:nvPr/>
        </p:nvSpPr>
        <p:spPr>
          <a:xfrm rot="0">
            <a:off x="10570289" y="5389338"/>
            <a:ext cx="3522377" cy="1656715"/>
          </a:xfrm>
          <a:prstGeom prst="rect">
            <a:avLst/>
          </a:prstGeom>
        </p:spPr>
        <p:txBody>
          <a:bodyPr anchor="t" rtlCol="false" tIns="0" lIns="0" bIns="0" rIns="0">
            <a:spAutoFit/>
          </a:bodyPr>
          <a:lstStyle/>
          <a:p>
            <a:pPr algn="l">
              <a:lnSpc>
                <a:spcPts val="2660"/>
              </a:lnSpc>
            </a:pPr>
            <a:r>
              <a:rPr lang="en-US" sz="1900" spc="96">
                <a:solidFill>
                  <a:srgbClr val="FFFFFF"/>
                </a:solidFill>
                <a:latin typeface="Helvetica World"/>
                <a:ea typeface="Helvetica World"/>
                <a:cs typeface="Helvetica World"/>
                <a:sym typeface="Helvetica World"/>
              </a:rPr>
              <a:t>Team: EchoLogic</a:t>
            </a:r>
          </a:p>
          <a:p>
            <a:pPr algn="l" marL="410213" indent="-205106" lvl="1">
              <a:lnSpc>
                <a:spcPts val="2660"/>
              </a:lnSpc>
              <a:buFont typeface="Arial"/>
              <a:buChar char="•"/>
            </a:pPr>
            <a:r>
              <a:rPr lang="en-US" sz="1900" spc="96">
                <a:solidFill>
                  <a:srgbClr val="FFFFFF"/>
                </a:solidFill>
                <a:latin typeface="Helvetica World"/>
                <a:ea typeface="Helvetica World"/>
                <a:cs typeface="Helvetica World"/>
                <a:sym typeface="Helvetica World"/>
              </a:rPr>
              <a:t>Abrar Alanazi</a:t>
            </a:r>
          </a:p>
          <a:p>
            <a:pPr algn="l" marL="410213" indent="-205106" lvl="1">
              <a:lnSpc>
                <a:spcPts val="2660"/>
              </a:lnSpc>
              <a:buFont typeface="Arial"/>
              <a:buChar char="•"/>
            </a:pPr>
            <a:r>
              <a:rPr lang="en-US" sz="1900" spc="96">
                <a:solidFill>
                  <a:srgbClr val="FFFFFF"/>
                </a:solidFill>
                <a:latin typeface="Helvetica World"/>
                <a:ea typeface="Helvetica World"/>
                <a:cs typeface="Helvetica World"/>
                <a:sym typeface="Helvetica World"/>
              </a:rPr>
              <a:t>Albandari Altalhi</a:t>
            </a:r>
          </a:p>
          <a:p>
            <a:pPr algn="l">
              <a:lnSpc>
                <a:spcPts val="2660"/>
              </a:lnSpc>
            </a:pPr>
          </a:p>
          <a:p>
            <a:pPr algn="l">
              <a:lnSpc>
                <a:spcPts val="266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40773" y="1397227"/>
            <a:ext cx="10652119" cy="1953901"/>
          </a:xfrm>
          <a:prstGeom prst="rect">
            <a:avLst/>
          </a:prstGeom>
        </p:spPr>
        <p:txBody>
          <a:bodyPr anchor="t" rtlCol="false" tIns="0" lIns="0" bIns="0" rIns="0">
            <a:spAutoFit/>
          </a:bodyPr>
          <a:lstStyle/>
          <a:p>
            <a:pPr algn="l">
              <a:lnSpc>
                <a:spcPts val="6800"/>
              </a:lnSpc>
            </a:pPr>
            <a:r>
              <a:rPr lang="en-US" sz="6800" spc="-68" b="true">
                <a:solidFill>
                  <a:srgbClr val="FFFFFF"/>
                </a:solidFill>
                <a:latin typeface="Helvetica World Bold"/>
                <a:ea typeface="Helvetica World Bold"/>
                <a:cs typeface="Helvetica World Bold"/>
                <a:sym typeface="Helvetica World Bold"/>
              </a:rPr>
              <a:t>Project Development Stages</a:t>
            </a:r>
          </a:p>
        </p:txBody>
      </p:sp>
      <p:sp>
        <p:nvSpPr>
          <p:cNvPr name="Freeform 6" id="6"/>
          <p:cNvSpPr/>
          <p:nvPr/>
        </p:nvSpPr>
        <p:spPr>
          <a:xfrm flipH="false" flipV="false" rot="0">
            <a:off x="14073082" y="1819696"/>
            <a:ext cx="3813332" cy="3866497"/>
          </a:xfrm>
          <a:custGeom>
            <a:avLst/>
            <a:gdLst/>
            <a:ahLst/>
            <a:cxnLst/>
            <a:rect r="r" b="b" t="t" l="l"/>
            <a:pathLst>
              <a:path h="3866497" w="3813332">
                <a:moveTo>
                  <a:pt x="0" y="0"/>
                </a:moveTo>
                <a:lnTo>
                  <a:pt x="3813333" y="0"/>
                </a:lnTo>
                <a:lnTo>
                  <a:pt x="3813333" y="3866496"/>
                </a:lnTo>
                <a:lnTo>
                  <a:pt x="0" y="3866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96473" y="4274820"/>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862196" y="4718416"/>
            <a:ext cx="3556640"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Research &amp; Analysis:</a:t>
            </a:r>
          </a:p>
        </p:txBody>
      </p:sp>
      <p:sp>
        <p:nvSpPr>
          <p:cNvPr name="TextBox 11" id="11"/>
          <p:cNvSpPr txBox="true"/>
          <p:nvPr/>
        </p:nvSpPr>
        <p:spPr>
          <a:xfrm rot="0">
            <a:off x="1028700" y="5369808"/>
            <a:ext cx="5038146" cy="1623060"/>
          </a:xfrm>
          <a:prstGeom prst="rect">
            <a:avLst/>
          </a:prstGeom>
        </p:spPr>
        <p:txBody>
          <a:bodyPr anchor="t" rtlCol="false" tIns="0" lIns="0" bIns="0" rIns="0">
            <a:spAutoFit/>
          </a:bodyPr>
          <a:lstStyle/>
          <a:p>
            <a:pPr algn="l">
              <a:lnSpc>
                <a:spcPts val="4350"/>
              </a:lnSpc>
            </a:pPr>
            <a:r>
              <a:rPr lang="en-US" sz="2900">
                <a:solidFill>
                  <a:srgbClr val="FFFFFF"/>
                </a:solidFill>
                <a:latin typeface="Montserrat"/>
                <a:ea typeface="Montserrat"/>
                <a:cs typeface="Montserrat"/>
                <a:sym typeface="Montserrat"/>
              </a:rPr>
              <a:t>Understanding the challenge and reviewing existing solutions.</a:t>
            </a:r>
          </a:p>
        </p:txBody>
      </p:sp>
      <p:grpSp>
        <p:nvGrpSpPr>
          <p:cNvPr name="Group 12" id="12"/>
          <p:cNvGrpSpPr/>
          <p:nvPr/>
        </p:nvGrpSpPr>
        <p:grpSpPr>
          <a:xfrm rot="0">
            <a:off x="7557987" y="4199499"/>
            <a:ext cx="6248538" cy="4622258"/>
            <a:chOff x="0" y="0"/>
            <a:chExt cx="1645705" cy="1217385"/>
          </a:xfrm>
        </p:grpSpPr>
        <p:sp>
          <p:nvSpPr>
            <p:cNvPr name="Freeform 13" id="13"/>
            <p:cNvSpPr/>
            <p:nvPr/>
          </p:nvSpPr>
          <p:spPr>
            <a:xfrm flipH="false" flipV="false" rot="0">
              <a:off x="0" y="0"/>
              <a:ext cx="1645706" cy="1217385"/>
            </a:xfrm>
            <a:custGeom>
              <a:avLst/>
              <a:gdLst/>
              <a:ahLst/>
              <a:cxnLst/>
              <a:rect r="r" b="b" t="t" l="l"/>
              <a:pathLst>
                <a:path h="1217385" w="1645706">
                  <a:moveTo>
                    <a:pt x="0" y="0"/>
                  </a:moveTo>
                  <a:lnTo>
                    <a:pt x="1645706" y="0"/>
                  </a:lnTo>
                  <a:lnTo>
                    <a:pt x="1645706" y="1217385"/>
                  </a:lnTo>
                  <a:lnTo>
                    <a:pt x="0" y="1217385"/>
                  </a:lnTo>
                  <a:close/>
                </a:path>
              </a:pathLst>
            </a:custGeom>
            <a:solidFill>
              <a:srgbClr val="F8D33E">
                <a:alpha val="50980"/>
              </a:srgbClr>
            </a:solidFill>
          </p:spPr>
        </p:sp>
        <p:sp>
          <p:nvSpPr>
            <p:cNvPr name="TextBox 14" id="14"/>
            <p:cNvSpPr txBox="true"/>
            <p:nvPr/>
          </p:nvSpPr>
          <p:spPr>
            <a:xfrm>
              <a:off x="0" y="-38100"/>
              <a:ext cx="1645705" cy="125548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784544" y="5067300"/>
            <a:ext cx="5397996" cy="3939540"/>
          </a:xfrm>
          <a:prstGeom prst="rect">
            <a:avLst/>
          </a:prstGeom>
        </p:spPr>
        <p:txBody>
          <a:bodyPr anchor="t" rtlCol="false" tIns="0" lIns="0" bIns="0" rIns="0">
            <a:spAutoFit/>
          </a:bodyPr>
          <a:lstStyle/>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Whisper for audio transcription</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LangChain for text chunking and parsing</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ChromaDB for semantic search</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GPT to generate answers</a:t>
            </a:r>
          </a:p>
          <a:p>
            <a:pPr algn="l">
              <a:lnSpc>
                <a:spcPts val="3900"/>
              </a:lnSpc>
            </a:pPr>
          </a:p>
        </p:txBody>
      </p:sp>
      <p:sp>
        <p:nvSpPr>
          <p:cNvPr name="TextBox 16" id="16"/>
          <p:cNvSpPr txBox="true"/>
          <p:nvPr/>
        </p:nvSpPr>
        <p:spPr>
          <a:xfrm rot="0">
            <a:off x="8168931" y="4718416"/>
            <a:ext cx="2513325"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Tool Selection: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40773" y="1397227"/>
            <a:ext cx="10652119" cy="1953901"/>
          </a:xfrm>
          <a:prstGeom prst="rect">
            <a:avLst/>
          </a:prstGeom>
        </p:spPr>
        <p:txBody>
          <a:bodyPr anchor="t" rtlCol="false" tIns="0" lIns="0" bIns="0" rIns="0">
            <a:spAutoFit/>
          </a:bodyPr>
          <a:lstStyle/>
          <a:p>
            <a:pPr algn="l">
              <a:lnSpc>
                <a:spcPts val="6800"/>
              </a:lnSpc>
            </a:pPr>
            <a:r>
              <a:rPr lang="en-US" sz="6800" spc="-68" b="true">
                <a:solidFill>
                  <a:srgbClr val="FFFFFF"/>
                </a:solidFill>
                <a:latin typeface="Helvetica World Bold"/>
                <a:ea typeface="Helvetica World Bold"/>
                <a:cs typeface="Helvetica World Bold"/>
                <a:sym typeface="Helvetica World Bold"/>
              </a:rPr>
              <a:t>Project Development Stages</a:t>
            </a:r>
          </a:p>
        </p:txBody>
      </p:sp>
      <p:sp>
        <p:nvSpPr>
          <p:cNvPr name="Freeform 6" id="6"/>
          <p:cNvSpPr/>
          <p:nvPr/>
        </p:nvSpPr>
        <p:spPr>
          <a:xfrm flipH="false" flipV="false" rot="0">
            <a:off x="14073082" y="1819696"/>
            <a:ext cx="3813332" cy="3866497"/>
          </a:xfrm>
          <a:custGeom>
            <a:avLst/>
            <a:gdLst/>
            <a:ahLst/>
            <a:cxnLst/>
            <a:rect r="r" b="b" t="t" l="l"/>
            <a:pathLst>
              <a:path h="3866497" w="3813332">
                <a:moveTo>
                  <a:pt x="0" y="0"/>
                </a:moveTo>
                <a:lnTo>
                  <a:pt x="3813333" y="0"/>
                </a:lnTo>
                <a:lnTo>
                  <a:pt x="3813333" y="3866496"/>
                </a:lnTo>
                <a:lnTo>
                  <a:pt x="0" y="3866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96473" y="4274820"/>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862196" y="4718416"/>
            <a:ext cx="3556640"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Prototyping:</a:t>
            </a:r>
          </a:p>
        </p:txBody>
      </p:sp>
      <p:sp>
        <p:nvSpPr>
          <p:cNvPr name="TextBox 11" id="11"/>
          <p:cNvSpPr txBox="true"/>
          <p:nvPr/>
        </p:nvSpPr>
        <p:spPr>
          <a:xfrm rot="0">
            <a:off x="1028700" y="5369808"/>
            <a:ext cx="5038146" cy="1623060"/>
          </a:xfrm>
          <a:prstGeom prst="rect">
            <a:avLst/>
          </a:prstGeom>
        </p:spPr>
        <p:txBody>
          <a:bodyPr anchor="t" rtlCol="false" tIns="0" lIns="0" bIns="0" rIns="0">
            <a:spAutoFit/>
          </a:bodyPr>
          <a:lstStyle/>
          <a:p>
            <a:pPr algn="l">
              <a:lnSpc>
                <a:spcPts val="4350"/>
              </a:lnSpc>
            </a:pPr>
            <a:r>
              <a:rPr lang="en-US" sz="2900">
                <a:solidFill>
                  <a:srgbClr val="FFFFFF"/>
                </a:solidFill>
                <a:latin typeface="Montserrat"/>
                <a:ea typeface="Montserrat"/>
                <a:cs typeface="Montserrat"/>
                <a:sym typeface="Montserrat"/>
              </a:rPr>
              <a:t>Integrating all components into a working model.</a:t>
            </a:r>
          </a:p>
        </p:txBody>
      </p:sp>
      <p:grpSp>
        <p:nvGrpSpPr>
          <p:cNvPr name="Group 12" id="12"/>
          <p:cNvGrpSpPr/>
          <p:nvPr/>
        </p:nvGrpSpPr>
        <p:grpSpPr>
          <a:xfrm rot="0">
            <a:off x="7557987" y="4199499"/>
            <a:ext cx="6248538" cy="2410432"/>
            <a:chOff x="0" y="0"/>
            <a:chExt cx="1645705" cy="634846"/>
          </a:xfrm>
        </p:grpSpPr>
        <p:sp>
          <p:nvSpPr>
            <p:cNvPr name="Freeform 13" id="13"/>
            <p:cNvSpPr/>
            <p:nvPr/>
          </p:nvSpPr>
          <p:spPr>
            <a:xfrm flipH="false" flipV="false" rot="0">
              <a:off x="0" y="0"/>
              <a:ext cx="1645706" cy="634846"/>
            </a:xfrm>
            <a:custGeom>
              <a:avLst/>
              <a:gdLst/>
              <a:ahLst/>
              <a:cxnLst/>
              <a:rect r="r" b="b" t="t" l="l"/>
              <a:pathLst>
                <a:path h="634846" w="1645706">
                  <a:moveTo>
                    <a:pt x="0" y="0"/>
                  </a:moveTo>
                  <a:lnTo>
                    <a:pt x="1645706" y="0"/>
                  </a:lnTo>
                  <a:lnTo>
                    <a:pt x="1645706" y="634846"/>
                  </a:lnTo>
                  <a:lnTo>
                    <a:pt x="0" y="634846"/>
                  </a:lnTo>
                  <a:close/>
                </a:path>
              </a:pathLst>
            </a:custGeom>
            <a:solidFill>
              <a:srgbClr val="F8D33E">
                <a:alpha val="50980"/>
              </a:srgbClr>
            </a:solidFill>
          </p:spPr>
        </p:sp>
        <p:sp>
          <p:nvSpPr>
            <p:cNvPr name="TextBox 14" id="14"/>
            <p:cNvSpPr txBox="true"/>
            <p:nvPr/>
          </p:nvSpPr>
          <p:spPr>
            <a:xfrm>
              <a:off x="0" y="-38100"/>
              <a:ext cx="1645705" cy="67294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784544" y="5067300"/>
            <a:ext cx="6021981" cy="967740"/>
          </a:xfrm>
          <a:prstGeom prst="rect">
            <a:avLst/>
          </a:prstGeom>
        </p:spPr>
        <p:txBody>
          <a:bodyPr anchor="t" rtlCol="false" tIns="0" lIns="0" bIns="0" rIns="0">
            <a:spAutoFit/>
          </a:bodyPr>
          <a:lstStyle/>
          <a:p>
            <a:pPr algn="l">
              <a:lnSpc>
                <a:spcPts val="3900"/>
              </a:lnSpc>
            </a:pPr>
            <a:r>
              <a:rPr lang="en-US" sz="2600">
                <a:solidFill>
                  <a:srgbClr val="FFFFFF"/>
                </a:solidFill>
                <a:latin typeface="Montserrat"/>
                <a:ea typeface="Montserrat"/>
                <a:cs typeface="Montserrat"/>
                <a:sym typeface="Montserrat"/>
              </a:rPr>
              <a:t>Creating a user-friendly chat interface.</a:t>
            </a:r>
          </a:p>
        </p:txBody>
      </p:sp>
      <p:sp>
        <p:nvSpPr>
          <p:cNvPr name="TextBox 16" id="16"/>
          <p:cNvSpPr txBox="true"/>
          <p:nvPr/>
        </p:nvSpPr>
        <p:spPr>
          <a:xfrm rot="0">
            <a:off x="7784544" y="4532678"/>
            <a:ext cx="4599954"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Frontend Development:</a:t>
            </a:r>
          </a:p>
        </p:txBody>
      </p:sp>
      <p:grpSp>
        <p:nvGrpSpPr>
          <p:cNvPr name="Group 17" id="17"/>
          <p:cNvGrpSpPr/>
          <p:nvPr/>
        </p:nvGrpSpPr>
        <p:grpSpPr>
          <a:xfrm rot="0">
            <a:off x="7557987" y="6992868"/>
            <a:ext cx="6248538" cy="2410432"/>
            <a:chOff x="0" y="0"/>
            <a:chExt cx="1645705" cy="634846"/>
          </a:xfrm>
        </p:grpSpPr>
        <p:sp>
          <p:nvSpPr>
            <p:cNvPr name="Freeform 18" id="18"/>
            <p:cNvSpPr/>
            <p:nvPr/>
          </p:nvSpPr>
          <p:spPr>
            <a:xfrm flipH="false" flipV="false" rot="0">
              <a:off x="0" y="0"/>
              <a:ext cx="1645706" cy="634846"/>
            </a:xfrm>
            <a:custGeom>
              <a:avLst/>
              <a:gdLst/>
              <a:ahLst/>
              <a:cxnLst/>
              <a:rect r="r" b="b" t="t" l="l"/>
              <a:pathLst>
                <a:path h="634846" w="1645706">
                  <a:moveTo>
                    <a:pt x="0" y="0"/>
                  </a:moveTo>
                  <a:lnTo>
                    <a:pt x="1645706" y="0"/>
                  </a:lnTo>
                  <a:lnTo>
                    <a:pt x="1645706" y="634846"/>
                  </a:lnTo>
                  <a:lnTo>
                    <a:pt x="0" y="634846"/>
                  </a:lnTo>
                  <a:close/>
                </a:path>
              </a:pathLst>
            </a:custGeom>
            <a:solidFill>
              <a:srgbClr val="A6A6A6">
                <a:alpha val="50980"/>
              </a:srgbClr>
            </a:solidFill>
          </p:spPr>
        </p:sp>
        <p:sp>
          <p:nvSpPr>
            <p:cNvPr name="TextBox 19" id="19"/>
            <p:cNvSpPr txBox="true"/>
            <p:nvPr/>
          </p:nvSpPr>
          <p:spPr>
            <a:xfrm>
              <a:off x="0" y="-38100"/>
              <a:ext cx="1645705" cy="672946"/>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7784544" y="7230766"/>
            <a:ext cx="4599954"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Testing &amp; Evaluation:</a:t>
            </a:r>
          </a:p>
        </p:txBody>
      </p:sp>
      <p:sp>
        <p:nvSpPr>
          <p:cNvPr name="TextBox 21" id="21"/>
          <p:cNvSpPr txBox="true"/>
          <p:nvPr/>
        </p:nvSpPr>
        <p:spPr>
          <a:xfrm rot="0">
            <a:off x="7916078" y="7832585"/>
            <a:ext cx="6021981" cy="967740"/>
          </a:xfrm>
          <a:prstGeom prst="rect">
            <a:avLst/>
          </a:prstGeom>
        </p:spPr>
        <p:txBody>
          <a:bodyPr anchor="t" rtlCol="false" tIns="0" lIns="0" bIns="0" rIns="0">
            <a:spAutoFit/>
          </a:bodyPr>
          <a:lstStyle/>
          <a:p>
            <a:pPr algn="l">
              <a:lnSpc>
                <a:spcPts val="3900"/>
              </a:lnSpc>
            </a:pPr>
            <a:r>
              <a:rPr lang="en-US" sz="2600">
                <a:solidFill>
                  <a:srgbClr val="FFFFFF"/>
                </a:solidFill>
                <a:latin typeface="Montserrat"/>
                <a:ea typeface="Montserrat"/>
                <a:cs typeface="Montserrat"/>
                <a:sym typeface="Montserrat"/>
              </a:rPr>
              <a:t>Trying out real educational videos and measuring performance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46981" y="1717869"/>
            <a:ext cx="9379443" cy="118427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Use Cases</a:t>
            </a:r>
          </a:p>
        </p:txBody>
      </p:sp>
      <p:sp>
        <p:nvSpPr>
          <p:cNvPr name="Freeform 6" id="6"/>
          <p:cNvSpPr/>
          <p:nvPr/>
        </p:nvSpPr>
        <p:spPr>
          <a:xfrm flipH="false" flipV="false" rot="0">
            <a:off x="1282218" y="3502221"/>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951696" y="3305228"/>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University Student:</a:t>
            </a:r>
            <a:r>
              <a:rPr lang="en-US" sz="2000">
                <a:solidFill>
                  <a:srgbClr val="FFFFFF"/>
                </a:solidFill>
                <a:latin typeface="Montserrat"/>
                <a:ea typeface="Montserrat"/>
                <a:cs typeface="Montserrat"/>
                <a:sym typeface="Montserrat"/>
              </a:rPr>
              <a:t> Needs simplified explanations for complex topics.</a:t>
            </a:r>
          </a:p>
        </p:txBody>
      </p:sp>
      <p:sp>
        <p:nvSpPr>
          <p:cNvPr name="Freeform 8" id="8"/>
          <p:cNvSpPr/>
          <p:nvPr/>
        </p:nvSpPr>
        <p:spPr>
          <a:xfrm flipH="false" flipV="false" rot="0">
            <a:off x="11581610" y="2225590"/>
            <a:ext cx="6237172" cy="6229376"/>
          </a:xfrm>
          <a:custGeom>
            <a:avLst/>
            <a:gdLst/>
            <a:ahLst/>
            <a:cxnLst/>
            <a:rect r="r" b="b" t="t" l="l"/>
            <a:pathLst>
              <a:path h="6229376" w="6237172">
                <a:moveTo>
                  <a:pt x="0" y="0"/>
                </a:moveTo>
                <a:lnTo>
                  <a:pt x="6237173" y="0"/>
                </a:lnTo>
                <a:lnTo>
                  <a:pt x="6237173" y="6229376"/>
                </a:lnTo>
                <a:lnTo>
                  <a:pt x="0" y="62293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82218" y="4597544"/>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951696" y="4400551"/>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Teacher: </a:t>
            </a:r>
            <a:r>
              <a:rPr lang="en-US" sz="2000">
                <a:solidFill>
                  <a:srgbClr val="FFFFFF"/>
                </a:solidFill>
                <a:latin typeface="Montserrat"/>
                <a:ea typeface="Montserrat"/>
                <a:cs typeface="Montserrat"/>
                <a:sym typeface="Montserrat"/>
              </a:rPr>
              <a:t>Wants students to engage more with video content.</a:t>
            </a:r>
          </a:p>
        </p:txBody>
      </p:sp>
      <p:sp>
        <p:nvSpPr>
          <p:cNvPr name="Freeform 11" id="11"/>
          <p:cNvSpPr/>
          <p:nvPr/>
        </p:nvSpPr>
        <p:spPr>
          <a:xfrm flipH="false" flipV="false" rot="0">
            <a:off x="1282218" y="5553075"/>
            <a:ext cx="426620" cy="393556"/>
          </a:xfrm>
          <a:custGeom>
            <a:avLst/>
            <a:gdLst/>
            <a:ahLst/>
            <a:cxnLst/>
            <a:rect r="r" b="b" t="t" l="l"/>
            <a:pathLst>
              <a:path h="393556" w="426620">
                <a:moveTo>
                  <a:pt x="0" y="0"/>
                </a:moveTo>
                <a:lnTo>
                  <a:pt x="426619" y="0"/>
                </a:lnTo>
                <a:lnTo>
                  <a:pt x="426619" y="393556"/>
                </a:lnTo>
                <a:lnTo>
                  <a:pt x="0" y="393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962355" y="5495925"/>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Self-learner: </a:t>
            </a:r>
            <a:r>
              <a:rPr lang="en-US" sz="2000">
                <a:solidFill>
                  <a:srgbClr val="FFFFFF"/>
                </a:solidFill>
                <a:latin typeface="Montserrat"/>
                <a:ea typeface="Montserrat"/>
                <a:cs typeface="Montserrat"/>
                <a:sym typeface="Montserrat"/>
              </a:rPr>
              <a:t>Follows online courses and seeks quick understanding.</a:t>
            </a:r>
          </a:p>
        </p:txBody>
      </p:sp>
      <p:sp>
        <p:nvSpPr>
          <p:cNvPr name="Freeform 13" id="13"/>
          <p:cNvSpPr/>
          <p:nvPr/>
        </p:nvSpPr>
        <p:spPr>
          <a:xfrm flipH="false" flipV="false" rot="0">
            <a:off x="1292876" y="6940692"/>
            <a:ext cx="426620" cy="393556"/>
          </a:xfrm>
          <a:custGeom>
            <a:avLst/>
            <a:gdLst/>
            <a:ahLst/>
            <a:cxnLst/>
            <a:rect r="r" b="b" t="t" l="l"/>
            <a:pathLst>
              <a:path h="393556" w="426620">
                <a:moveTo>
                  <a:pt x="0" y="0"/>
                </a:moveTo>
                <a:lnTo>
                  <a:pt x="426620" y="0"/>
                </a:lnTo>
                <a:lnTo>
                  <a:pt x="426620" y="393557"/>
                </a:lnTo>
                <a:lnTo>
                  <a:pt x="0" y="393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962355" y="6743699"/>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Training companies: </a:t>
            </a:r>
            <a:r>
              <a:rPr lang="en-US" sz="2000">
                <a:solidFill>
                  <a:srgbClr val="FFFFFF"/>
                </a:solidFill>
                <a:latin typeface="Montserrat"/>
                <a:ea typeface="Montserrat"/>
                <a:cs typeface="Montserrat"/>
                <a:sym typeface="Montserrat"/>
              </a:rPr>
              <a:t>Want smarter interaction with training materials.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8296" y="1574994"/>
            <a:ext cx="1751460" cy="1838364"/>
          </a:xfrm>
          <a:custGeom>
            <a:avLst/>
            <a:gdLst/>
            <a:ahLst/>
            <a:cxnLst/>
            <a:rect r="r" b="b" t="t" l="l"/>
            <a:pathLst>
              <a:path h="1838364" w="1751460">
                <a:moveTo>
                  <a:pt x="0" y="0"/>
                </a:moveTo>
                <a:lnTo>
                  <a:pt x="1751460" y="0"/>
                </a:lnTo>
                <a:lnTo>
                  <a:pt x="1751460" y="1838364"/>
                </a:lnTo>
                <a:lnTo>
                  <a:pt x="0" y="18383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046777" y="1406752"/>
            <a:ext cx="9379443" cy="2006606"/>
          </a:xfrm>
          <a:prstGeom prst="rect">
            <a:avLst/>
          </a:prstGeom>
        </p:spPr>
        <p:txBody>
          <a:bodyPr anchor="t" rtlCol="false" tIns="0" lIns="0" bIns="0" rIns="0">
            <a:spAutoFit/>
          </a:bodyPr>
          <a:lstStyle/>
          <a:p>
            <a:pPr algn="l">
              <a:lnSpc>
                <a:spcPts val="7000"/>
              </a:lnSpc>
            </a:pPr>
            <a:r>
              <a:rPr lang="en-US" sz="7000" spc="-70" b="true">
                <a:solidFill>
                  <a:srgbClr val="FFFFFF"/>
                </a:solidFill>
                <a:latin typeface="Helvetica World Bold"/>
                <a:ea typeface="Helvetica World Bold"/>
                <a:cs typeface="Helvetica World Bold"/>
                <a:sym typeface="Helvetica World Bold"/>
              </a:rPr>
              <a:t>Challenges &amp; How We Solved Them</a:t>
            </a:r>
          </a:p>
        </p:txBody>
      </p:sp>
      <p:grpSp>
        <p:nvGrpSpPr>
          <p:cNvPr name="Group 7" id="7"/>
          <p:cNvGrpSpPr/>
          <p:nvPr/>
        </p:nvGrpSpPr>
        <p:grpSpPr>
          <a:xfrm rot="0">
            <a:off x="592652" y="4589941"/>
            <a:ext cx="4234208" cy="4344778"/>
            <a:chOff x="0" y="0"/>
            <a:chExt cx="1115182" cy="1144304"/>
          </a:xfrm>
        </p:grpSpPr>
        <p:sp>
          <p:nvSpPr>
            <p:cNvPr name="Freeform 8" id="8"/>
            <p:cNvSpPr/>
            <p:nvPr/>
          </p:nvSpPr>
          <p:spPr>
            <a:xfrm flipH="false" flipV="false" rot="0">
              <a:off x="0" y="0"/>
              <a:ext cx="1115182" cy="1144304"/>
            </a:xfrm>
            <a:custGeom>
              <a:avLst/>
              <a:gdLst/>
              <a:ahLst/>
              <a:cxnLst/>
              <a:rect r="r" b="b" t="t" l="l"/>
              <a:pathLst>
                <a:path h="1144304" w="1115182">
                  <a:moveTo>
                    <a:pt x="0" y="0"/>
                  </a:moveTo>
                  <a:lnTo>
                    <a:pt x="1115182" y="0"/>
                  </a:lnTo>
                  <a:lnTo>
                    <a:pt x="1115182" y="1144304"/>
                  </a:lnTo>
                  <a:lnTo>
                    <a:pt x="0" y="1144304"/>
                  </a:lnTo>
                  <a:close/>
                </a:path>
              </a:pathLst>
            </a:custGeom>
            <a:solidFill>
              <a:srgbClr val="0B4F9D">
                <a:alpha val="50980"/>
              </a:srgbClr>
            </a:solidFill>
          </p:spPr>
        </p:sp>
        <p:sp>
          <p:nvSpPr>
            <p:cNvPr name="TextBox 9" id="9"/>
            <p:cNvSpPr txBox="true"/>
            <p:nvPr/>
          </p:nvSpPr>
          <p:spPr>
            <a:xfrm>
              <a:off x="0" y="-38100"/>
              <a:ext cx="1115182" cy="118240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616543" y="4589941"/>
            <a:ext cx="6248538" cy="4344778"/>
            <a:chOff x="0" y="0"/>
            <a:chExt cx="1645705" cy="1144304"/>
          </a:xfrm>
        </p:grpSpPr>
        <p:sp>
          <p:nvSpPr>
            <p:cNvPr name="Freeform 11" id="11"/>
            <p:cNvSpPr/>
            <p:nvPr/>
          </p:nvSpPr>
          <p:spPr>
            <a:xfrm flipH="false" flipV="false" rot="0">
              <a:off x="0" y="0"/>
              <a:ext cx="1645706" cy="1144304"/>
            </a:xfrm>
            <a:custGeom>
              <a:avLst/>
              <a:gdLst/>
              <a:ahLst/>
              <a:cxnLst/>
              <a:rect r="r" b="b" t="t" l="l"/>
              <a:pathLst>
                <a:path h="1144304" w="1645706">
                  <a:moveTo>
                    <a:pt x="0" y="0"/>
                  </a:moveTo>
                  <a:lnTo>
                    <a:pt x="1645706" y="0"/>
                  </a:lnTo>
                  <a:lnTo>
                    <a:pt x="1645706" y="1144304"/>
                  </a:lnTo>
                  <a:lnTo>
                    <a:pt x="0" y="1144304"/>
                  </a:lnTo>
                  <a:close/>
                </a:path>
              </a:pathLst>
            </a:custGeom>
            <a:solidFill>
              <a:srgbClr val="F8D33E">
                <a:alpha val="50980"/>
              </a:srgbClr>
            </a:solidFill>
          </p:spPr>
        </p:sp>
        <p:sp>
          <p:nvSpPr>
            <p:cNvPr name="TextBox 12" id="12"/>
            <p:cNvSpPr txBox="true"/>
            <p:nvPr/>
          </p:nvSpPr>
          <p:spPr>
            <a:xfrm>
              <a:off x="0" y="-38100"/>
              <a:ext cx="1645705" cy="1182404"/>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41911" y="4778429"/>
            <a:ext cx="2437940" cy="542925"/>
          </a:xfrm>
          <a:prstGeom prst="rect">
            <a:avLst/>
          </a:prstGeom>
        </p:spPr>
        <p:txBody>
          <a:bodyPr anchor="t" rtlCol="false" tIns="0" lIns="0" bIns="0" rIns="0">
            <a:spAutoFit/>
          </a:bodyPr>
          <a:lstStyle/>
          <a:p>
            <a:pPr algn="l">
              <a:lnSpc>
                <a:spcPts val="4500"/>
              </a:lnSpc>
            </a:pPr>
            <a:r>
              <a:rPr lang="en-US" sz="3000" b="true">
                <a:solidFill>
                  <a:srgbClr val="FFFFFF"/>
                </a:solidFill>
                <a:latin typeface="Montserrat Bold"/>
                <a:ea typeface="Montserrat Bold"/>
                <a:cs typeface="Montserrat Bold"/>
                <a:sym typeface="Montserrat Bold"/>
              </a:rPr>
              <a:t>Challenge</a:t>
            </a:r>
          </a:p>
        </p:txBody>
      </p:sp>
      <p:sp>
        <p:nvSpPr>
          <p:cNvPr name="TextBox 14" id="14"/>
          <p:cNvSpPr txBox="true"/>
          <p:nvPr/>
        </p:nvSpPr>
        <p:spPr>
          <a:xfrm rot="0">
            <a:off x="6064820" y="4829175"/>
            <a:ext cx="2437940" cy="542925"/>
          </a:xfrm>
          <a:prstGeom prst="rect">
            <a:avLst/>
          </a:prstGeom>
        </p:spPr>
        <p:txBody>
          <a:bodyPr anchor="t" rtlCol="false" tIns="0" lIns="0" bIns="0" rIns="0">
            <a:spAutoFit/>
          </a:bodyPr>
          <a:lstStyle/>
          <a:p>
            <a:pPr algn="l">
              <a:lnSpc>
                <a:spcPts val="4500"/>
              </a:lnSpc>
            </a:pPr>
            <a:r>
              <a:rPr lang="en-US" sz="3000" b="true">
                <a:solidFill>
                  <a:srgbClr val="FFFFFF"/>
                </a:solidFill>
                <a:latin typeface="Montserrat Bold"/>
                <a:ea typeface="Montserrat Bold"/>
                <a:cs typeface="Montserrat Bold"/>
                <a:sym typeface="Montserrat Bold"/>
              </a:rPr>
              <a:t>Solution</a:t>
            </a:r>
          </a:p>
        </p:txBody>
      </p:sp>
      <p:sp>
        <p:nvSpPr>
          <p:cNvPr name="TextBox 15" id="15"/>
          <p:cNvSpPr txBox="true"/>
          <p:nvPr/>
        </p:nvSpPr>
        <p:spPr>
          <a:xfrm rot="0">
            <a:off x="592652" y="5480266"/>
            <a:ext cx="3984949" cy="2497454"/>
          </a:xfrm>
          <a:prstGeom prst="rect">
            <a:avLst/>
          </a:prstGeom>
        </p:spPr>
        <p:txBody>
          <a:bodyPr anchor="t" rtlCol="false" tIns="0" lIns="0" bIns="0" rIns="0">
            <a:spAutoFit/>
          </a:bodyPr>
          <a:lstStyle/>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Poor audio/text quality</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Long, scattered content </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Finding the right answer</a:t>
            </a:r>
          </a:p>
          <a:p>
            <a:pPr algn="l">
              <a:lnSpc>
                <a:spcPts val="3300"/>
              </a:lnSpc>
            </a:pPr>
          </a:p>
        </p:txBody>
      </p:sp>
      <p:sp>
        <p:nvSpPr>
          <p:cNvPr name="TextBox 16" id="16"/>
          <p:cNvSpPr txBox="true"/>
          <p:nvPr/>
        </p:nvSpPr>
        <p:spPr>
          <a:xfrm rot="0">
            <a:off x="5836427" y="5480266"/>
            <a:ext cx="4819600" cy="2078354"/>
          </a:xfrm>
          <a:prstGeom prst="rect">
            <a:avLst/>
          </a:prstGeom>
        </p:spPr>
        <p:txBody>
          <a:bodyPr anchor="t" rtlCol="false" tIns="0" lIns="0" bIns="0" rIns="0">
            <a:spAutoFit/>
          </a:bodyPr>
          <a:lstStyle/>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Used Whisper, a powerful OpenAI tool</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Split into organized chunks</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Applied smart retrieval with ChromaDB </a:t>
            </a:r>
          </a:p>
        </p:txBody>
      </p:sp>
      <p:sp>
        <p:nvSpPr>
          <p:cNvPr name="Freeform 17" id="17"/>
          <p:cNvSpPr/>
          <p:nvPr/>
        </p:nvSpPr>
        <p:spPr>
          <a:xfrm flipH="false" flipV="false" rot="0">
            <a:off x="12276524" y="1819696"/>
            <a:ext cx="5359746" cy="7146327"/>
          </a:xfrm>
          <a:custGeom>
            <a:avLst/>
            <a:gdLst/>
            <a:ahLst/>
            <a:cxnLst/>
            <a:rect r="r" b="b" t="t" l="l"/>
            <a:pathLst>
              <a:path h="7146327" w="5359746">
                <a:moveTo>
                  <a:pt x="0" y="0"/>
                </a:moveTo>
                <a:lnTo>
                  <a:pt x="5359746" y="0"/>
                </a:lnTo>
                <a:lnTo>
                  <a:pt x="5359746" y="7146327"/>
                </a:lnTo>
                <a:lnTo>
                  <a:pt x="0" y="7146327"/>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175946"/>
            <a:ext cx="11130324" cy="977271"/>
          </a:xfrm>
          <a:prstGeom prst="rect">
            <a:avLst/>
          </a:prstGeom>
        </p:spPr>
        <p:txBody>
          <a:bodyPr anchor="t" rtlCol="false" tIns="0" lIns="0" bIns="0" rIns="0">
            <a:spAutoFit/>
          </a:bodyPr>
          <a:lstStyle/>
          <a:p>
            <a:pPr algn="l">
              <a:lnSpc>
                <a:spcPts val="6600"/>
              </a:lnSpc>
            </a:pPr>
            <a:r>
              <a:rPr lang="en-US" sz="6600" spc="-66" b="true">
                <a:solidFill>
                  <a:srgbClr val="FFFFFF"/>
                </a:solidFill>
                <a:latin typeface="Helvetica World Bold"/>
                <a:ea typeface="Helvetica World Bold"/>
                <a:cs typeface="Helvetica World Bold"/>
                <a:sym typeface="Helvetica World Bold"/>
              </a:rPr>
              <a:t>Results &amp; Achievements</a:t>
            </a:r>
          </a:p>
        </p:txBody>
      </p:sp>
      <p:sp>
        <p:nvSpPr>
          <p:cNvPr name="Freeform 6" id="6"/>
          <p:cNvSpPr/>
          <p:nvPr/>
        </p:nvSpPr>
        <p:spPr>
          <a:xfrm flipH="false" flipV="false" rot="0">
            <a:off x="1219619" y="4025587"/>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934332" y="4006289"/>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Built a fully functional AI educational assistant</a:t>
            </a:r>
          </a:p>
        </p:txBody>
      </p:sp>
      <p:sp>
        <p:nvSpPr>
          <p:cNvPr name="Freeform 8" id="8"/>
          <p:cNvSpPr/>
          <p:nvPr/>
        </p:nvSpPr>
        <p:spPr>
          <a:xfrm flipH="false" flipV="false" rot="0">
            <a:off x="1219619" y="5194919"/>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4332" y="5175621"/>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Successfully tested on real educational videos</a:t>
            </a:r>
          </a:p>
        </p:txBody>
      </p:sp>
      <p:sp>
        <p:nvSpPr>
          <p:cNvPr name="Freeform 10" id="10"/>
          <p:cNvSpPr/>
          <p:nvPr/>
        </p:nvSpPr>
        <p:spPr>
          <a:xfrm flipH="false" flipV="false" rot="0">
            <a:off x="1219619" y="6215013"/>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945711" y="6195715"/>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Clean and easy-to-use chat interface</a:t>
            </a:r>
          </a:p>
        </p:txBody>
      </p:sp>
      <p:sp>
        <p:nvSpPr>
          <p:cNvPr name="Freeform 12" id="12"/>
          <p:cNvSpPr/>
          <p:nvPr/>
        </p:nvSpPr>
        <p:spPr>
          <a:xfrm flipH="false" flipV="false" rot="0">
            <a:off x="1230998" y="7359061"/>
            <a:ext cx="455445" cy="420148"/>
          </a:xfrm>
          <a:custGeom>
            <a:avLst/>
            <a:gdLst/>
            <a:ahLst/>
            <a:cxnLst/>
            <a:rect r="r" b="b" t="t" l="l"/>
            <a:pathLst>
              <a:path h="420148" w="455445">
                <a:moveTo>
                  <a:pt x="0" y="0"/>
                </a:moveTo>
                <a:lnTo>
                  <a:pt x="455445" y="0"/>
                </a:lnTo>
                <a:lnTo>
                  <a:pt x="455445" y="420149"/>
                </a:lnTo>
                <a:lnTo>
                  <a:pt x="0" y="4201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945711" y="7330486"/>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Clearly improves the self-learning experience</a:t>
            </a:r>
          </a:p>
        </p:txBody>
      </p:sp>
      <p:sp>
        <p:nvSpPr>
          <p:cNvPr name="Freeform 14" id="14"/>
          <p:cNvSpPr/>
          <p:nvPr/>
        </p:nvSpPr>
        <p:spPr>
          <a:xfrm flipH="false" flipV="false" rot="0">
            <a:off x="10039217" y="2667091"/>
            <a:ext cx="7899791" cy="5612143"/>
          </a:xfrm>
          <a:custGeom>
            <a:avLst/>
            <a:gdLst/>
            <a:ahLst/>
            <a:cxnLst/>
            <a:rect r="r" b="b" t="t" l="l"/>
            <a:pathLst>
              <a:path h="5612143" w="7899791">
                <a:moveTo>
                  <a:pt x="0" y="0"/>
                </a:moveTo>
                <a:lnTo>
                  <a:pt x="7899791" y="0"/>
                </a:lnTo>
                <a:lnTo>
                  <a:pt x="7899791" y="5612143"/>
                </a:lnTo>
                <a:lnTo>
                  <a:pt x="0" y="5612143"/>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146740"/>
            <a:ext cx="6665523" cy="118427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Live Demo</a:t>
            </a:r>
          </a:p>
        </p:txBody>
      </p:sp>
      <p:sp>
        <p:nvSpPr>
          <p:cNvPr name="TextBox 6" id="6"/>
          <p:cNvSpPr txBox="true"/>
          <p:nvPr/>
        </p:nvSpPr>
        <p:spPr>
          <a:xfrm rot="0">
            <a:off x="1199135" y="3602050"/>
            <a:ext cx="7460324" cy="3702401"/>
          </a:xfrm>
          <a:prstGeom prst="rect">
            <a:avLst/>
          </a:prstGeom>
        </p:spPr>
        <p:txBody>
          <a:bodyPr anchor="t" rtlCol="false" tIns="0" lIns="0" bIns="0" rIns="0">
            <a:spAutoFit/>
          </a:bodyPr>
          <a:lstStyle/>
          <a:p>
            <a:pPr algn="l">
              <a:lnSpc>
                <a:spcPts val="4236"/>
              </a:lnSpc>
            </a:pPr>
            <a:r>
              <a:rPr lang="en-US" sz="2824">
                <a:solidFill>
                  <a:srgbClr val="FFFFFF"/>
                </a:solidFill>
                <a:latin typeface="Montserrat"/>
                <a:ea typeface="Montserrat"/>
                <a:cs typeface="Montserrat"/>
                <a:sym typeface="Montserrat"/>
              </a:rPr>
              <a:t>now present a brief video titled </a:t>
            </a:r>
          </a:p>
          <a:p>
            <a:pPr algn="l">
              <a:lnSpc>
                <a:spcPts val="4236"/>
              </a:lnSpc>
            </a:pPr>
            <a:r>
              <a:rPr lang="en-US" sz="2824">
                <a:solidFill>
                  <a:srgbClr val="FFFFFF"/>
                </a:solidFill>
                <a:latin typeface="Montserrat"/>
                <a:ea typeface="Montserrat"/>
                <a:cs typeface="Montserrat"/>
                <a:sym typeface="Montserrat"/>
              </a:rPr>
              <a:t>'What is Artificial Intelligence.' </a:t>
            </a:r>
          </a:p>
          <a:p>
            <a:pPr algn="l">
              <a:lnSpc>
                <a:spcPts val="4236"/>
              </a:lnSpc>
            </a:pPr>
          </a:p>
          <a:p>
            <a:pPr algn="l">
              <a:lnSpc>
                <a:spcPts val="4236"/>
              </a:lnSpc>
            </a:pPr>
            <a:r>
              <a:rPr lang="en-US" sz="2824">
                <a:solidFill>
                  <a:srgbClr val="FFFFFF"/>
                </a:solidFill>
                <a:latin typeface="Montserrat"/>
                <a:ea typeface="Montserrat"/>
                <a:cs typeface="Montserrat"/>
                <a:sym typeface="Montserrat"/>
              </a:rPr>
              <a:t>Following the video, we will demonstrate how EduBot responds to user questions by utilizing content extracted directly from the video."</a:t>
            </a:r>
          </a:p>
        </p:txBody>
      </p:sp>
      <p:sp>
        <p:nvSpPr>
          <p:cNvPr name="Freeform 7" id="7"/>
          <p:cNvSpPr/>
          <p:nvPr/>
        </p:nvSpPr>
        <p:spPr>
          <a:xfrm flipH="false" flipV="false" rot="0">
            <a:off x="11270689" y="2305750"/>
            <a:ext cx="5691607" cy="6371202"/>
          </a:xfrm>
          <a:custGeom>
            <a:avLst/>
            <a:gdLst/>
            <a:ahLst/>
            <a:cxnLst/>
            <a:rect r="r" b="b" t="t" l="l"/>
            <a:pathLst>
              <a:path h="6371202" w="5691607">
                <a:moveTo>
                  <a:pt x="0" y="0"/>
                </a:moveTo>
                <a:lnTo>
                  <a:pt x="5691607" y="0"/>
                </a:lnTo>
                <a:lnTo>
                  <a:pt x="5691607" y="6371202"/>
                </a:lnTo>
                <a:lnTo>
                  <a:pt x="0" y="6371202"/>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40112" y="2245761"/>
            <a:ext cx="8803888" cy="861702"/>
          </a:xfrm>
          <a:prstGeom prst="rect">
            <a:avLst/>
          </a:prstGeom>
        </p:spPr>
        <p:txBody>
          <a:bodyPr anchor="t" rtlCol="false" tIns="0" lIns="0" bIns="0" rIns="0">
            <a:spAutoFit/>
          </a:bodyPr>
          <a:lstStyle/>
          <a:p>
            <a:pPr algn="l">
              <a:lnSpc>
                <a:spcPts val="5800"/>
              </a:lnSpc>
            </a:pPr>
            <a:r>
              <a:rPr lang="en-US" sz="5800" spc="-58" b="true">
                <a:solidFill>
                  <a:srgbClr val="FFFFFF"/>
                </a:solidFill>
                <a:latin typeface="Helvetica World Bold"/>
                <a:ea typeface="Helvetica World Bold"/>
                <a:cs typeface="Helvetica World Bold"/>
                <a:sym typeface="Helvetica World Bold"/>
              </a:rPr>
              <a:t>Future Expansion Ideas</a:t>
            </a:r>
          </a:p>
        </p:txBody>
      </p:sp>
      <p:sp>
        <p:nvSpPr>
          <p:cNvPr name="TextBox 6" id="6"/>
          <p:cNvSpPr txBox="true"/>
          <p:nvPr/>
        </p:nvSpPr>
        <p:spPr>
          <a:xfrm rot="0">
            <a:off x="386431" y="3802537"/>
            <a:ext cx="8757569" cy="4438651"/>
          </a:xfrm>
          <a:prstGeom prst="rect">
            <a:avLst/>
          </a:prstGeom>
        </p:spPr>
        <p:txBody>
          <a:bodyPr anchor="t" rtlCol="false" tIns="0" lIns="0" bIns="0" rIns="0">
            <a:spAutoFit/>
          </a:bodyPr>
          <a:lstStyle/>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Add auto-translation of video content</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Generate video summaries</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Support other content types (podcasts, e-books)</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Integrate with platforms like Madrasati or FutureX</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Build a mobile app for students and teachers</a:t>
            </a:r>
          </a:p>
          <a:p>
            <a:pPr algn="l">
              <a:lnSpc>
                <a:spcPts val="71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0" y="3340503"/>
            <a:ext cx="4874125" cy="6946497"/>
          </a:xfrm>
          <a:custGeom>
            <a:avLst/>
            <a:gdLst/>
            <a:ahLst/>
            <a:cxnLst/>
            <a:rect r="r" b="b" t="t" l="l"/>
            <a:pathLst>
              <a:path h="6946497" w="4874125">
                <a:moveTo>
                  <a:pt x="0" y="0"/>
                </a:moveTo>
                <a:lnTo>
                  <a:pt x="4874125" y="0"/>
                </a:lnTo>
                <a:lnTo>
                  <a:pt x="4874125" y="6946497"/>
                </a:lnTo>
                <a:lnTo>
                  <a:pt x="0" y="6946497"/>
                </a:lnTo>
                <a:lnTo>
                  <a:pt x="0" y="0"/>
                </a:lnTo>
                <a:close/>
              </a:path>
            </a:pathLst>
          </a:custGeom>
          <a:blipFill>
            <a:blip r:embed="rId3"/>
            <a:stretch>
              <a:fillRect l="0" t="0" r="0" b="0"/>
            </a:stretch>
          </a:blipFill>
        </p:spPr>
      </p:sp>
      <p:sp>
        <p:nvSpPr>
          <p:cNvPr name="Freeform 4" id="4"/>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33641" y="1679769"/>
            <a:ext cx="6536289" cy="828047"/>
          </a:xfrm>
          <a:prstGeom prst="rect">
            <a:avLst/>
          </a:prstGeom>
        </p:spPr>
        <p:txBody>
          <a:bodyPr anchor="t" rtlCol="false" tIns="0" lIns="0" bIns="0" rIns="0">
            <a:spAutoFit/>
          </a:bodyPr>
          <a:lstStyle/>
          <a:p>
            <a:pPr algn="l">
              <a:lnSpc>
                <a:spcPts val="5600"/>
              </a:lnSpc>
            </a:pPr>
            <a:r>
              <a:rPr lang="en-US" sz="5600" spc="-56" b="true">
                <a:solidFill>
                  <a:srgbClr val="FFFFFF"/>
                </a:solidFill>
                <a:latin typeface="Helvetica World Bold"/>
                <a:ea typeface="Helvetica World Bold"/>
                <a:cs typeface="Helvetica World Bold"/>
                <a:sym typeface="Helvetica World Bold"/>
              </a:rPr>
              <a:t>Conclusion </a:t>
            </a:r>
          </a:p>
        </p:txBody>
      </p:sp>
      <p:sp>
        <p:nvSpPr>
          <p:cNvPr name="TextBox 7" id="7"/>
          <p:cNvSpPr txBox="true"/>
          <p:nvPr/>
        </p:nvSpPr>
        <p:spPr>
          <a:xfrm rot="0">
            <a:off x="5233641" y="2657460"/>
            <a:ext cx="12025659" cy="5425440"/>
          </a:xfrm>
          <a:prstGeom prst="rect">
            <a:avLst/>
          </a:prstGeom>
        </p:spPr>
        <p:txBody>
          <a:bodyPr anchor="t" rtlCol="false" tIns="0" lIns="0" bIns="0" rIns="0">
            <a:spAutoFit/>
          </a:bodyPr>
          <a:lstStyle/>
          <a:p>
            <a:pPr algn="just">
              <a:lnSpc>
                <a:spcPts val="3900"/>
              </a:lnSpc>
            </a:pPr>
            <a:r>
              <a:rPr lang="en-US" sz="2600">
                <a:solidFill>
                  <a:srgbClr val="FFFFFF"/>
                </a:solidFill>
                <a:latin typeface="Montserrat"/>
                <a:ea typeface="Montserrat"/>
                <a:cs typeface="Montserrat"/>
                <a:sym typeface="Montserrat"/>
              </a:rPr>
              <a:t>In a world where artificial intelligence is rapidly reshaping every aspect of life, we asked a simple yet powerful question: </a:t>
            </a:r>
          </a:p>
          <a:p>
            <a:pPr algn="just">
              <a:lnSpc>
                <a:spcPts val="3900"/>
              </a:lnSpc>
            </a:pPr>
            <a:r>
              <a:rPr lang="en-US" sz="2600">
                <a:solidFill>
                  <a:srgbClr val="FFFFFF"/>
                </a:solidFill>
                <a:latin typeface="Montserrat"/>
                <a:ea typeface="Montserrat"/>
                <a:cs typeface="Montserrat"/>
                <a:sym typeface="Montserrat"/>
              </a:rPr>
              <a:t>Why can't video-based learning be smarter and more interactive?</a:t>
            </a:r>
          </a:p>
          <a:p>
            <a:pPr algn="just">
              <a:lnSpc>
                <a:spcPts val="3900"/>
              </a:lnSpc>
            </a:pPr>
            <a:r>
              <a:rPr lang="en-US" sz="2600">
                <a:solidFill>
                  <a:srgbClr val="FFFFFF"/>
                </a:solidFill>
                <a:latin typeface="Montserrat"/>
                <a:ea typeface="Montserrat"/>
                <a:cs typeface="Montserrat"/>
                <a:sym typeface="Montserrat"/>
              </a:rPr>
              <a:t> This led to the creation of AI EduBot — an intelligent educational assistant that transforms video content into personalized, accessible knowledge. By leveraging advanced tools like Whisper, GPT, and ChromaDB, EduBot can understand, process, and respond to learners’ questions with speed and precision. Our project not only aligns with Saudi Vision 2030’s focus on digital transformation in education, but also marks a step toward making AI a true partner in learning — not to replace the teacher, but to empower the learner.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8" r="0" b="-18720"/>
            </a:stretch>
          </a:blipFill>
        </p:spPr>
      </p:sp>
      <p:sp>
        <p:nvSpPr>
          <p:cNvPr name="Freeform 3" id="3"/>
          <p:cNvSpPr/>
          <p:nvPr/>
        </p:nvSpPr>
        <p:spPr>
          <a:xfrm flipH="false" flipV="false" rot="0">
            <a:off x="-2045812" y="8077686"/>
            <a:ext cx="4091625" cy="4091625"/>
          </a:xfrm>
          <a:custGeom>
            <a:avLst/>
            <a:gdLst/>
            <a:ahLst/>
            <a:cxnLst/>
            <a:rect r="r" b="b" t="t" l="l"/>
            <a:pathLst>
              <a:path h="4091625" w="4091625">
                <a:moveTo>
                  <a:pt x="0" y="0"/>
                </a:moveTo>
                <a:lnTo>
                  <a:pt x="4091624" y="0"/>
                </a:lnTo>
                <a:lnTo>
                  <a:pt x="4091624"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30633" y="771846"/>
            <a:ext cx="7026734" cy="2171899"/>
          </a:xfrm>
          <a:custGeom>
            <a:avLst/>
            <a:gdLst/>
            <a:ahLst/>
            <a:cxnLst/>
            <a:rect r="r" b="b" t="t" l="l"/>
            <a:pathLst>
              <a:path h="2171899" w="7026734">
                <a:moveTo>
                  <a:pt x="0" y="0"/>
                </a:moveTo>
                <a:lnTo>
                  <a:pt x="7026734" y="0"/>
                </a:lnTo>
                <a:lnTo>
                  <a:pt x="7026734" y="2171899"/>
                </a:lnTo>
                <a:lnTo>
                  <a:pt x="0" y="2171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873625" y="3063806"/>
            <a:ext cx="4540751" cy="4657180"/>
          </a:xfrm>
          <a:custGeom>
            <a:avLst/>
            <a:gdLst/>
            <a:ahLst/>
            <a:cxnLst/>
            <a:rect r="r" b="b" t="t" l="l"/>
            <a:pathLst>
              <a:path h="4657180" w="4540751">
                <a:moveTo>
                  <a:pt x="0" y="0"/>
                </a:moveTo>
                <a:lnTo>
                  <a:pt x="4540750" y="0"/>
                </a:lnTo>
                <a:lnTo>
                  <a:pt x="4540750" y="4657181"/>
                </a:lnTo>
                <a:lnTo>
                  <a:pt x="0" y="4657181"/>
                </a:lnTo>
                <a:lnTo>
                  <a:pt x="0" y="0"/>
                </a:lnTo>
                <a:close/>
              </a:path>
            </a:pathLst>
          </a:custGeom>
          <a:blipFill>
            <a:blip r:embed="rId9"/>
            <a:stretch>
              <a:fillRect l="0" t="0" r="0" b="0"/>
            </a:stretch>
          </a:blipFill>
        </p:spPr>
      </p:sp>
      <p:sp>
        <p:nvSpPr>
          <p:cNvPr name="Freeform 7" id="7"/>
          <p:cNvSpPr/>
          <p:nvPr/>
        </p:nvSpPr>
        <p:spPr>
          <a:xfrm flipH="true" flipV="false" rot="0">
            <a:off x="15979748" y="8713922"/>
            <a:ext cx="2576939" cy="544378"/>
          </a:xfrm>
          <a:custGeom>
            <a:avLst/>
            <a:gdLst/>
            <a:ahLst/>
            <a:cxnLst/>
            <a:rect r="r" b="b" t="t" l="l"/>
            <a:pathLst>
              <a:path h="544378" w="2576939">
                <a:moveTo>
                  <a:pt x="2576940" y="0"/>
                </a:moveTo>
                <a:lnTo>
                  <a:pt x="0" y="0"/>
                </a:lnTo>
                <a:lnTo>
                  <a:pt x="0" y="544378"/>
                </a:lnTo>
                <a:lnTo>
                  <a:pt x="2576940" y="544378"/>
                </a:lnTo>
                <a:lnTo>
                  <a:pt x="257694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630633" y="1320211"/>
            <a:ext cx="7026734" cy="1246578"/>
          </a:xfrm>
          <a:prstGeom prst="rect">
            <a:avLst/>
          </a:prstGeom>
        </p:spPr>
        <p:txBody>
          <a:bodyPr anchor="t" rtlCol="false" tIns="0" lIns="0" bIns="0" rIns="0">
            <a:spAutoFit/>
          </a:bodyPr>
          <a:lstStyle/>
          <a:p>
            <a:pPr algn="ctr">
              <a:lnSpc>
                <a:spcPts val="8499"/>
              </a:lnSpc>
            </a:pPr>
            <a:r>
              <a:rPr lang="en-US" b="true" sz="8499" spc="-84">
                <a:solidFill>
                  <a:srgbClr val="FFFFFF"/>
                </a:solidFill>
                <a:latin typeface="Helvetica World Bold"/>
                <a:ea typeface="Helvetica World Bold"/>
                <a:cs typeface="Helvetica World Bold"/>
                <a:sym typeface="Helvetica Wor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322632" y="2111973"/>
            <a:ext cx="5359746" cy="7146327"/>
          </a:xfrm>
          <a:custGeom>
            <a:avLst/>
            <a:gdLst/>
            <a:ahLst/>
            <a:cxnLst/>
            <a:rect r="r" b="b" t="t" l="l"/>
            <a:pathLst>
              <a:path h="7146327" w="5359746">
                <a:moveTo>
                  <a:pt x="0" y="0"/>
                </a:moveTo>
                <a:lnTo>
                  <a:pt x="5359745" y="0"/>
                </a:lnTo>
                <a:lnTo>
                  <a:pt x="5359745" y="7146327"/>
                </a:lnTo>
                <a:lnTo>
                  <a:pt x="0" y="7146327"/>
                </a:lnTo>
                <a:lnTo>
                  <a:pt x="0" y="0"/>
                </a:lnTo>
                <a:close/>
              </a:path>
            </a:pathLst>
          </a:custGeom>
          <a:blipFill>
            <a:blip r:embed="rId3"/>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0979" y="1895896"/>
            <a:ext cx="10522838" cy="1013468"/>
          </a:xfrm>
          <a:prstGeom prst="rect">
            <a:avLst/>
          </a:prstGeom>
        </p:spPr>
        <p:txBody>
          <a:bodyPr anchor="t" rtlCol="false" tIns="0" lIns="0" bIns="0" rIns="0">
            <a:spAutoFit/>
          </a:bodyPr>
          <a:lstStyle/>
          <a:p>
            <a:pPr algn="l">
              <a:lnSpc>
                <a:spcPts val="3900"/>
              </a:lnSpc>
            </a:pPr>
            <a:r>
              <a:rPr lang="en-US" sz="3900" spc="-39">
                <a:solidFill>
                  <a:srgbClr val="FFFFFF"/>
                </a:solidFill>
                <a:latin typeface="Helvetica World"/>
                <a:ea typeface="Helvetica World"/>
                <a:cs typeface="Helvetica World"/>
                <a:sym typeface="Helvetica World"/>
              </a:rPr>
              <a:t>Education is evolving... and AI is becoming a fundamental part of this transformation.</a:t>
            </a:r>
          </a:p>
        </p:txBody>
      </p:sp>
      <p:grpSp>
        <p:nvGrpSpPr>
          <p:cNvPr name="Group 7" id="7"/>
          <p:cNvGrpSpPr/>
          <p:nvPr/>
        </p:nvGrpSpPr>
        <p:grpSpPr>
          <a:xfrm rot="0">
            <a:off x="494965" y="3253188"/>
            <a:ext cx="9524546" cy="6005112"/>
            <a:chOff x="0" y="0"/>
            <a:chExt cx="2508522" cy="1581593"/>
          </a:xfrm>
        </p:grpSpPr>
        <p:sp>
          <p:nvSpPr>
            <p:cNvPr name="Freeform 8" id="8"/>
            <p:cNvSpPr/>
            <p:nvPr/>
          </p:nvSpPr>
          <p:spPr>
            <a:xfrm flipH="false" flipV="false" rot="0">
              <a:off x="0" y="0"/>
              <a:ext cx="2508522" cy="1581593"/>
            </a:xfrm>
            <a:custGeom>
              <a:avLst/>
              <a:gdLst/>
              <a:ahLst/>
              <a:cxnLst/>
              <a:rect r="r" b="b" t="t" l="l"/>
              <a:pathLst>
                <a:path h="1581593" w="2508522">
                  <a:moveTo>
                    <a:pt x="0" y="0"/>
                  </a:moveTo>
                  <a:lnTo>
                    <a:pt x="2508522" y="0"/>
                  </a:lnTo>
                  <a:lnTo>
                    <a:pt x="2508522" y="1581593"/>
                  </a:lnTo>
                  <a:lnTo>
                    <a:pt x="0" y="1581593"/>
                  </a:lnTo>
                  <a:close/>
                </a:path>
              </a:pathLst>
            </a:custGeom>
            <a:solidFill>
              <a:srgbClr val="0B4F9D">
                <a:alpha val="50980"/>
              </a:srgbClr>
            </a:solidFill>
          </p:spPr>
        </p:sp>
        <p:sp>
          <p:nvSpPr>
            <p:cNvPr name="TextBox 9" id="9"/>
            <p:cNvSpPr txBox="true"/>
            <p:nvPr/>
          </p:nvSpPr>
          <p:spPr>
            <a:xfrm>
              <a:off x="0" y="-38100"/>
              <a:ext cx="2508522" cy="161969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99740" y="3335342"/>
            <a:ext cx="9222779" cy="5431154"/>
          </a:xfrm>
          <a:prstGeom prst="rect">
            <a:avLst/>
          </a:prstGeom>
        </p:spPr>
        <p:txBody>
          <a:bodyPr anchor="t" rtlCol="false" tIns="0" lIns="0" bIns="0" rIns="0">
            <a:spAutoFit/>
          </a:bodyPr>
          <a:lstStyle/>
          <a:p>
            <a:pPr algn="just">
              <a:lnSpc>
                <a:spcPts val="3300"/>
              </a:lnSpc>
            </a:pPr>
            <a:r>
              <a:rPr lang="en-US" sz="2200">
                <a:solidFill>
                  <a:srgbClr val="FAF3EA"/>
                </a:solidFill>
                <a:latin typeface="Montserrat"/>
                <a:ea typeface="Montserrat"/>
                <a:cs typeface="Montserrat"/>
                <a:sym typeface="Montserrat"/>
              </a:rPr>
              <a:t>We are EchoLogic, and it is our pleasure to present our project: AI EduBot.</a:t>
            </a:r>
          </a:p>
          <a:p>
            <a:pPr algn="just">
              <a:lnSpc>
                <a:spcPts val="3300"/>
              </a:lnSpc>
            </a:pPr>
          </a:p>
          <a:p>
            <a:pPr algn="just">
              <a:lnSpc>
                <a:spcPts val="3300"/>
              </a:lnSpc>
            </a:pPr>
            <a:r>
              <a:rPr lang="en-US" sz="2200">
                <a:solidFill>
                  <a:srgbClr val="FAF3EA"/>
                </a:solidFill>
                <a:latin typeface="Montserrat"/>
                <a:ea typeface="Montserrat"/>
                <a:cs typeface="Montserrat"/>
                <a:sym typeface="Montserrat"/>
              </a:rPr>
              <a:t>This initiative goes beyond using artificial intelligence as a mere technical implementation. Instead, we have positioned AI as a strategic educational tool, aimed at transforming traditional, passive video-based learning into an engaging, interactive, and personalized educational experience.</a:t>
            </a:r>
          </a:p>
          <a:p>
            <a:pPr algn="just">
              <a:lnSpc>
                <a:spcPts val="3300"/>
              </a:lnSpc>
            </a:pPr>
          </a:p>
          <a:p>
            <a:pPr algn="just">
              <a:lnSpc>
                <a:spcPts val="3300"/>
              </a:lnSpc>
            </a:pPr>
            <a:r>
              <a:rPr lang="en-US" sz="2200">
                <a:solidFill>
                  <a:srgbClr val="FAF3EA"/>
                </a:solidFill>
                <a:latin typeface="Montserrat"/>
                <a:ea typeface="Montserrat"/>
                <a:cs typeface="Montserrat"/>
                <a:sym typeface="Montserrat"/>
              </a:rPr>
              <a:t>Through AI EduBot, we seek to bridge the gap between static educational content and the evolving needs of modern learners by offering a system that responds intelligently to users’ inquiries based on actual video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794742" y="2302221"/>
            <a:ext cx="4464558" cy="8229600"/>
          </a:xfrm>
          <a:custGeom>
            <a:avLst/>
            <a:gdLst/>
            <a:ahLst/>
            <a:cxnLst/>
            <a:rect r="r" b="b" t="t" l="l"/>
            <a:pathLst>
              <a:path h="8229600" w="4464558">
                <a:moveTo>
                  <a:pt x="0" y="0"/>
                </a:moveTo>
                <a:lnTo>
                  <a:pt x="4464558" y="0"/>
                </a:lnTo>
                <a:lnTo>
                  <a:pt x="4464558" y="8229600"/>
                </a:lnTo>
                <a:lnTo>
                  <a:pt x="0" y="8229600"/>
                </a:lnTo>
                <a:lnTo>
                  <a:pt x="0" y="0"/>
                </a:lnTo>
                <a:close/>
              </a:path>
            </a:pathLst>
          </a:custGeom>
          <a:blipFill>
            <a:blip r:embed="rId7"/>
            <a:stretch>
              <a:fillRect l="0" t="0" r="0" b="0"/>
            </a:stretch>
          </a:blipFill>
        </p:spPr>
      </p:sp>
      <p:sp>
        <p:nvSpPr>
          <p:cNvPr name="TextBox 6" id="6"/>
          <p:cNvSpPr txBox="true"/>
          <p:nvPr/>
        </p:nvSpPr>
        <p:spPr>
          <a:xfrm rot="0">
            <a:off x="783411" y="1717869"/>
            <a:ext cx="10930255" cy="230822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What is Artificial Intelligence (AI)?</a:t>
            </a:r>
          </a:p>
        </p:txBody>
      </p:sp>
      <p:grpSp>
        <p:nvGrpSpPr>
          <p:cNvPr name="Group 7" id="7"/>
          <p:cNvGrpSpPr/>
          <p:nvPr/>
        </p:nvGrpSpPr>
        <p:grpSpPr>
          <a:xfrm rot="0">
            <a:off x="243461" y="4742886"/>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647026" y="5815447"/>
            <a:ext cx="5365264" cy="2647949"/>
          </a:xfrm>
          <a:prstGeom prst="rect">
            <a:avLst/>
          </a:prstGeom>
        </p:spPr>
        <p:txBody>
          <a:bodyPr anchor="t" rtlCol="false" tIns="0" lIns="0" bIns="0" rIns="0">
            <a:spAutoFit/>
          </a:bodyPr>
          <a:lstStyle/>
          <a:p>
            <a:pPr algn="just">
              <a:lnSpc>
                <a:spcPts val="3000"/>
              </a:lnSpc>
            </a:pPr>
            <a:r>
              <a:rPr lang="en-US" sz="2000">
                <a:solidFill>
                  <a:srgbClr val="FFFFFF"/>
                </a:solidFill>
                <a:latin typeface="Montserrat"/>
                <a:ea typeface="Montserrat"/>
                <a:cs typeface="Montserrat"/>
                <a:sym typeface="Montserrat"/>
              </a:rPr>
              <a:t>a branch of computer science focused on creating systems and programs that can mimic human thinking and learning. These systems are designed to analyze data, make decisions, and solve problems in ways that resemble human intelligence."</a:t>
            </a:r>
          </a:p>
        </p:txBody>
      </p:sp>
      <p:sp>
        <p:nvSpPr>
          <p:cNvPr name="TextBox 11" id="11"/>
          <p:cNvSpPr txBox="true"/>
          <p:nvPr/>
        </p:nvSpPr>
        <p:spPr>
          <a:xfrm rot="0">
            <a:off x="1028700" y="5396447"/>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Artificial Intelligence</a:t>
            </a:r>
          </a:p>
        </p:txBody>
      </p:sp>
      <p:sp>
        <p:nvSpPr>
          <p:cNvPr name="TextBox 12" id="12"/>
          <p:cNvSpPr txBox="true"/>
          <p:nvPr/>
        </p:nvSpPr>
        <p:spPr>
          <a:xfrm rot="0">
            <a:off x="7288314" y="6009155"/>
            <a:ext cx="4880202" cy="2266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YouTube video recommendations</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Auto-translation with Google Translate</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Text correction on smartphones</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Smart assistants like Siri or Alexa</a:t>
            </a:r>
          </a:p>
          <a:p>
            <a:pPr algn="l">
              <a:lnSpc>
                <a:spcPts val="3000"/>
              </a:lnSpc>
            </a:pPr>
          </a:p>
        </p:txBody>
      </p:sp>
      <p:sp>
        <p:nvSpPr>
          <p:cNvPr name="TextBox 13" id="13"/>
          <p:cNvSpPr txBox="true"/>
          <p:nvPr/>
        </p:nvSpPr>
        <p:spPr>
          <a:xfrm rot="0">
            <a:off x="7288314" y="5396447"/>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Real-life examples: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71230" y="1851709"/>
            <a:ext cx="7171312" cy="1577982"/>
          </a:xfrm>
          <a:prstGeom prst="rect">
            <a:avLst/>
          </a:prstGeom>
        </p:spPr>
        <p:txBody>
          <a:bodyPr anchor="t" rtlCol="false" tIns="0" lIns="0" bIns="0" rIns="0">
            <a:spAutoFit/>
          </a:bodyPr>
          <a:lstStyle/>
          <a:p>
            <a:pPr algn="l">
              <a:lnSpc>
                <a:spcPts val="5500"/>
              </a:lnSpc>
            </a:pPr>
            <a:r>
              <a:rPr lang="en-US" sz="5500" spc="-55" b="true">
                <a:solidFill>
                  <a:srgbClr val="FFFFFF"/>
                </a:solidFill>
                <a:latin typeface="Helvetica World Bold"/>
                <a:ea typeface="Helvetica World Bold"/>
                <a:cs typeface="Helvetica World Bold"/>
                <a:sym typeface="Helvetica World Bold"/>
              </a:rPr>
              <a:t>Saudi Arabia’s Role in AI &amp; Education</a:t>
            </a:r>
          </a:p>
        </p:txBody>
      </p:sp>
      <p:sp>
        <p:nvSpPr>
          <p:cNvPr name="Freeform 5" id="5"/>
          <p:cNvSpPr/>
          <p:nvPr/>
        </p:nvSpPr>
        <p:spPr>
          <a:xfrm flipH="false" flipV="false" rot="0">
            <a:off x="5931047" y="596867"/>
            <a:ext cx="5316169" cy="6032532"/>
          </a:xfrm>
          <a:custGeom>
            <a:avLst/>
            <a:gdLst/>
            <a:ahLst/>
            <a:cxnLst/>
            <a:rect r="r" b="b" t="t" l="l"/>
            <a:pathLst>
              <a:path h="6032532" w="5316169">
                <a:moveTo>
                  <a:pt x="0" y="0"/>
                </a:moveTo>
                <a:lnTo>
                  <a:pt x="5316169" y="0"/>
                </a:lnTo>
                <a:lnTo>
                  <a:pt x="5316169" y="6032533"/>
                </a:lnTo>
                <a:lnTo>
                  <a:pt x="0" y="6032533"/>
                </a:lnTo>
                <a:lnTo>
                  <a:pt x="0" y="0"/>
                </a:lnTo>
                <a:close/>
              </a:path>
            </a:pathLst>
          </a:custGeom>
          <a:blipFill>
            <a:blip r:embed="rId5">
              <a:alphaModFix amt="31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50079" y="6957839"/>
            <a:ext cx="10078107" cy="1927438"/>
          </a:xfrm>
          <a:custGeom>
            <a:avLst/>
            <a:gdLst/>
            <a:ahLst/>
            <a:cxnLst/>
            <a:rect r="r" b="b" t="t" l="l"/>
            <a:pathLst>
              <a:path h="1927438" w="10078107">
                <a:moveTo>
                  <a:pt x="0" y="0"/>
                </a:moveTo>
                <a:lnTo>
                  <a:pt x="10078106" y="0"/>
                </a:lnTo>
                <a:lnTo>
                  <a:pt x="10078106" y="1927438"/>
                </a:lnTo>
                <a:lnTo>
                  <a:pt x="0" y="1927438"/>
                </a:lnTo>
                <a:lnTo>
                  <a:pt x="0" y="0"/>
                </a:lnTo>
                <a:close/>
              </a:path>
            </a:pathLst>
          </a:custGeom>
          <a:blipFill>
            <a:blip r:embed="rId7">
              <a:alphaModFix amt="28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36975" y="3949633"/>
            <a:ext cx="12547031" cy="3971925"/>
          </a:xfrm>
          <a:prstGeom prst="rect">
            <a:avLst/>
          </a:prstGeom>
        </p:spPr>
        <p:txBody>
          <a:bodyPr anchor="t" rtlCol="false" tIns="0" lIns="0" bIns="0" rIns="0">
            <a:spAutoFit/>
          </a:bodyPr>
          <a:lstStyle/>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The Kingdom is leading a digital transformation as part of Vision 2030:</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SDAIA: Driving innovation in AI and education</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Minis</a:t>
            </a:r>
            <a:r>
              <a:rPr lang="en-US" b="true" sz="3000">
                <a:solidFill>
                  <a:srgbClr val="FFFFFF"/>
                </a:solidFill>
                <a:latin typeface="Montserrat Bold"/>
                <a:ea typeface="Montserrat Bold"/>
                <a:cs typeface="Montserrat Bold"/>
                <a:sym typeface="Montserrat Bold"/>
              </a:rPr>
              <a:t>try of Education: Developing smart digital curricula</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SCAI &amp; STC AI: Investing in cutting-edge AI technologies</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Saudi Digital Academy: Building a skilled AI workforce</a:t>
            </a:r>
          </a:p>
          <a:p>
            <a:pPr algn="just">
              <a:lnSpc>
                <a:spcPts val="4500"/>
              </a:lnSpc>
            </a:pPr>
          </a:p>
        </p:txBody>
      </p:sp>
      <p:sp>
        <p:nvSpPr>
          <p:cNvPr name="TextBox 8" id="8"/>
          <p:cNvSpPr txBox="true"/>
          <p:nvPr/>
        </p:nvSpPr>
        <p:spPr>
          <a:xfrm rot="0">
            <a:off x="1081154" y="7770852"/>
            <a:ext cx="12547031" cy="1114425"/>
          </a:xfrm>
          <a:prstGeom prst="rect">
            <a:avLst/>
          </a:prstGeom>
        </p:spPr>
        <p:txBody>
          <a:bodyPr anchor="t" rtlCol="false" tIns="0" lIns="0" bIns="0" rIns="0">
            <a:spAutoFit/>
          </a:bodyPr>
          <a:lstStyle/>
          <a:p>
            <a:pPr algn="just">
              <a:lnSpc>
                <a:spcPts val="4500"/>
              </a:lnSpc>
            </a:pPr>
            <a:r>
              <a:rPr lang="en-US" sz="3000" b="true">
                <a:solidFill>
                  <a:srgbClr val="FFFFFF"/>
                </a:solidFill>
                <a:latin typeface="Montserrat Bold"/>
                <a:ea typeface="Montserrat Bold"/>
                <a:cs typeface="Montserrat Bold"/>
                <a:sym typeface="Montserrat Bold"/>
              </a:rPr>
              <a:t>EduBot aligns perfectly with this national vision for modern, AI-powered education.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503546" y="1730075"/>
            <a:ext cx="5273078" cy="7475125"/>
          </a:xfrm>
          <a:custGeom>
            <a:avLst/>
            <a:gdLst/>
            <a:ahLst/>
            <a:cxnLst/>
            <a:rect r="r" b="b" t="t" l="l"/>
            <a:pathLst>
              <a:path h="7475125" w="5273078">
                <a:moveTo>
                  <a:pt x="0" y="0"/>
                </a:moveTo>
                <a:lnTo>
                  <a:pt x="5273078" y="0"/>
                </a:lnTo>
                <a:lnTo>
                  <a:pt x="5273078" y="7475125"/>
                </a:lnTo>
                <a:lnTo>
                  <a:pt x="0" y="7475125"/>
                </a:lnTo>
                <a:lnTo>
                  <a:pt x="0" y="0"/>
                </a:lnTo>
                <a:close/>
              </a:path>
            </a:pathLst>
          </a:custGeom>
          <a:blipFill>
            <a:blip r:embed="rId3"/>
            <a:stretch>
              <a:fillRect l="0" t="0" r="0" b="0"/>
            </a:stretch>
          </a:blipFill>
        </p:spPr>
      </p:sp>
      <p:sp>
        <p:nvSpPr>
          <p:cNvPr name="Freeform 4" id="4"/>
          <p:cNvSpPr/>
          <p:nvPr/>
        </p:nvSpPr>
        <p:spPr>
          <a:xfrm flipH="false" flipV="false" rot="0">
            <a:off x="15979748" y="7917378"/>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26071" y="2455201"/>
            <a:ext cx="8138794" cy="2087886"/>
          </a:xfrm>
          <a:prstGeom prst="rect">
            <a:avLst/>
          </a:prstGeom>
        </p:spPr>
        <p:txBody>
          <a:bodyPr anchor="t" rtlCol="false" tIns="0" lIns="0" bIns="0" rIns="0">
            <a:spAutoFit/>
          </a:bodyPr>
          <a:lstStyle/>
          <a:p>
            <a:pPr algn="l">
              <a:lnSpc>
                <a:spcPts val="7200"/>
              </a:lnSpc>
            </a:pPr>
            <a:r>
              <a:rPr lang="en-US" sz="7200" spc="-72" b="true">
                <a:solidFill>
                  <a:srgbClr val="FFFFFF"/>
                </a:solidFill>
                <a:latin typeface="Helvetica World Bold"/>
                <a:ea typeface="Helvetica World Bold"/>
                <a:cs typeface="Helvetica World Bold"/>
                <a:sym typeface="Helvetica World Bold"/>
              </a:rPr>
              <a:t>The reason we chose this project </a:t>
            </a:r>
          </a:p>
        </p:txBody>
      </p:sp>
      <p:sp>
        <p:nvSpPr>
          <p:cNvPr name="TextBox 7" id="7"/>
          <p:cNvSpPr txBox="true"/>
          <p:nvPr/>
        </p:nvSpPr>
        <p:spPr>
          <a:xfrm rot="0">
            <a:off x="1180671" y="4819311"/>
            <a:ext cx="7649699" cy="4172577"/>
          </a:xfrm>
          <a:prstGeom prst="rect">
            <a:avLst/>
          </a:prstGeom>
        </p:spPr>
        <p:txBody>
          <a:bodyPr anchor="t" rtlCol="false" tIns="0" lIns="0" bIns="0" rIns="0">
            <a:spAutoFit/>
          </a:bodyPr>
          <a:lstStyle/>
          <a:p>
            <a:pPr algn="just">
              <a:lnSpc>
                <a:spcPts val="3725"/>
              </a:lnSpc>
            </a:pPr>
            <a:r>
              <a:rPr lang="en-US" sz="2483">
                <a:solidFill>
                  <a:srgbClr val="FFFFFF"/>
                </a:solidFill>
                <a:latin typeface="Montserrat"/>
                <a:ea typeface="Montserrat"/>
                <a:cs typeface="Montserrat"/>
                <a:sym typeface="Montserrat"/>
              </a:rPr>
              <a:t>We chose the AI EduBot project because it combines the power of artificial intelligence with education, aiming to create a smart assistant that can help students learn more effectively. This project allows us to explore how AI can personalize learning, answer students' questions, and provide support anytime, making education more accessible and interactive.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503546" y="1730075"/>
            <a:ext cx="5273078" cy="7475125"/>
          </a:xfrm>
          <a:custGeom>
            <a:avLst/>
            <a:gdLst/>
            <a:ahLst/>
            <a:cxnLst/>
            <a:rect r="r" b="b" t="t" l="l"/>
            <a:pathLst>
              <a:path h="7475125" w="5273078">
                <a:moveTo>
                  <a:pt x="0" y="0"/>
                </a:moveTo>
                <a:lnTo>
                  <a:pt x="5273078" y="0"/>
                </a:lnTo>
                <a:lnTo>
                  <a:pt x="5273078" y="7475125"/>
                </a:lnTo>
                <a:lnTo>
                  <a:pt x="0" y="7475125"/>
                </a:lnTo>
                <a:lnTo>
                  <a:pt x="0" y="0"/>
                </a:lnTo>
                <a:close/>
              </a:path>
            </a:pathLst>
          </a:custGeom>
          <a:blipFill>
            <a:blip r:embed="rId3"/>
            <a:stretch>
              <a:fillRect l="0" t="0" r="0" b="0"/>
            </a:stretch>
          </a:blipFill>
        </p:spPr>
      </p:sp>
      <p:sp>
        <p:nvSpPr>
          <p:cNvPr name="Freeform 4" id="4"/>
          <p:cNvSpPr/>
          <p:nvPr/>
        </p:nvSpPr>
        <p:spPr>
          <a:xfrm flipH="false" flipV="false" rot="0">
            <a:off x="15979748" y="7917378"/>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26071" y="2426626"/>
            <a:ext cx="8138794" cy="1764672"/>
          </a:xfrm>
          <a:prstGeom prst="rect">
            <a:avLst/>
          </a:prstGeom>
        </p:spPr>
        <p:txBody>
          <a:bodyPr anchor="t" rtlCol="false" tIns="0" lIns="0" bIns="0" rIns="0">
            <a:spAutoFit/>
          </a:bodyPr>
          <a:lstStyle/>
          <a:p>
            <a:pPr algn="l">
              <a:lnSpc>
                <a:spcPts val="6100"/>
              </a:lnSpc>
            </a:pPr>
            <a:r>
              <a:rPr lang="en-US" sz="6100" spc="-61" b="true">
                <a:solidFill>
                  <a:srgbClr val="FFFFFF"/>
                </a:solidFill>
                <a:latin typeface="Helvetica World Bold"/>
                <a:ea typeface="Helvetica World Bold"/>
                <a:cs typeface="Helvetica World Bold"/>
                <a:sym typeface="Helvetica World Bold"/>
              </a:rPr>
              <a:t>Why We Built This Project (Motivation)</a:t>
            </a:r>
          </a:p>
        </p:txBody>
      </p:sp>
      <p:sp>
        <p:nvSpPr>
          <p:cNvPr name="TextBox 7" id="7"/>
          <p:cNvSpPr txBox="true"/>
          <p:nvPr/>
        </p:nvSpPr>
        <p:spPr>
          <a:xfrm rot="0">
            <a:off x="1028700" y="4591347"/>
            <a:ext cx="7649699" cy="3101967"/>
          </a:xfrm>
          <a:prstGeom prst="rect">
            <a:avLst/>
          </a:prstGeom>
        </p:spPr>
        <p:txBody>
          <a:bodyPr anchor="t" rtlCol="false" tIns="0" lIns="0" bIns="0" rIns="0">
            <a:spAutoFit/>
          </a:bodyPr>
          <a:lstStyle/>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There are millions of educational videos on YouTube, but they are often unorganized and hard to follow.</a:t>
            </a:r>
          </a:p>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Learners may struggle to quickly find clear and accurate answers, especially in complex topics like AI.</a:t>
            </a:r>
          </a:p>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We wanted to create a tool that lets users interact with video content—as if they were speaking directly to a tutor.</a:t>
            </a:r>
          </a:p>
          <a:p>
            <a:pPr algn="just">
              <a:lnSpc>
                <a:spcPts val="3125"/>
              </a:lnSpc>
            </a:pPr>
          </a:p>
        </p:txBody>
      </p:sp>
      <p:grpSp>
        <p:nvGrpSpPr>
          <p:cNvPr name="Group 8" id="8"/>
          <p:cNvGrpSpPr/>
          <p:nvPr/>
        </p:nvGrpSpPr>
        <p:grpSpPr>
          <a:xfrm rot="0">
            <a:off x="1170385" y="7693314"/>
            <a:ext cx="7629836" cy="2039867"/>
            <a:chOff x="0" y="0"/>
            <a:chExt cx="2009504" cy="537249"/>
          </a:xfrm>
        </p:grpSpPr>
        <p:sp>
          <p:nvSpPr>
            <p:cNvPr name="Freeform 9" id="9"/>
            <p:cNvSpPr/>
            <p:nvPr/>
          </p:nvSpPr>
          <p:spPr>
            <a:xfrm flipH="false" flipV="false" rot="0">
              <a:off x="0" y="0"/>
              <a:ext cx="2009504" cy="537249"/>
            </a:xfrm>
            <a:custGeom>
              <a:avLst/>
              <a:gdLst/>
              <a:ahLst/>
              <a:cxnLst/>
              <a:rect r="r" b="b" t="t" l="l"/>
              <a:pathLst>
                <a:path h="537249" w="2009504">
                  <a:moveTo>
                    <a:pt x="0" y="0"/>
                  </a:moveTo>
                  <a:lnTo>
                    <a:pt x="2009504" y="0"/>
                  </a:lnTo>
                  <a:lnTo>
                    <a:pt x="2009504" y="537249"/>
                  </a:lnTo>
                  <a:lnTo>
                    <a:pt x="0" y="537249"/>
                  </a:lnTo>
                  <a:close/>
                </a:path>
              </a:pathLst>
            </a:custGeom>
            <a:solidFill>
              <a:srgbClr val="0B4F9D">
                <a:alpha val="50980"/>
              </a:srgbClr>
            </a:solidFill>
          </p:spPr>
        </p:sp>
        <p:sp>
          <p:nvSpPr>
            <p:cNvPr name="TextBox 10" id="10"/>
            <p:cNvSpPr txBox="true"/>
            <p:nvPr/>
          </p:nvSpPr>
          <p:spPr>
            <a:xfrm>
              <a:off x="0" y="-38100"/>
              <a:ext cx="2009504" cy="57534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10337" y="8055858"/>
            <a:ext cx="6686425" cy="1149342"/>
          </a:xfrm>
          <a:prstGeom prst="rect">
            <a:avLst/>
          </a:prstGeom>
        </p:spPr>
        <p:txBody>
          <a:bodyPr anchor="t" rtlCol="false" tIns="0" lIns="0" bIns="0" rIns="0">
            <a:spAutoFit/>
          </a:bodyPr>
          <a:lstStyle/>
          <a:p>
            <a:pPr algn="just">
              <a:lnSpc>
                <a:spcPts val="3125"/>
              </a:lnSpc>
            </a:pPr>
            <a:r>
              <a:rPr lang="en-US" sz="2083">
                <a:solidFill>
                  <a:srgbClr val="FFFFFF"/>
                </a:solidFill>
                <a:latin typeface="Montserrat"/>
                <a:ea typeface="Montserrat"/>
                <a:cs typeface="Montserrat"/>
                <a:sym typeface="Montserrat"/>
              </a:rPr>
              <a:t>Goal:</a:t>
            </a:r>
            <a:r>
              <a:rPr lang="en-US" sz="2083">
                <a:solidFill>
                  <a:srgbClr val="FFFFFF"/>
                </a:solidFill>
                <a:latin typeface="Montserrat"/>
                <a:ea typeface="Montserrat"/>
                <a:cs typeface="Montserrat"/>
                <a:sym typeface="Montserrat"/>
              </a:rPr>
              <a:t> Make AI learning videos easier to understand, faster to benefit from, and more interactive.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846262" y="2707574"/>
            <a:ext cx="5664989" cy="6007942"/>
          </a:xfrm>
          <a:custGeom>
            <a:avLst/>
            <a:gdLst/>
            <a:ahLst/>
            <a:cxnLst/>
            <a:rect r="r" b="b" t="t" l="l"/>
            <a:pathLst>
              <a:path h="6007942" w="5664989">
                <a:moveTo>
                  <a:pt x="0" y="0"/>
                </a:moveTo>
                <a:lnTo>
                  <a:pt x="5664989" y="0"/>
                </a:lnTo>
                <a:lnTo>
                  <a:pt x="5664989" y="6007942"/>
                </a:lnTo>
                <a:lnTo>
                  <a:pt x="0" y="6007942"/>
                </a:lnTo>
                <a:lnTo>
                  <a:pt x="0" y="0"/>
                </a:lnTo>
                <a:close/>
              </a:path>
            </a:pathLst>
          </a:custGeom>
          <a:blipFill>
            <a:blip r:embed="rId7"/>
            <a:stretch>
              <a:fillRect l="0" t="0" r="0" b="0"/>
            </a:stretch>
          </a:blipFill>
        </p:spPr>
      </p:sp>
      <p:sp>
        <p:nvSpPr>
          <p:cNvPr name="TextBox 6" id="6"/>
          <p:cNvSpPr txBox="true"/>
          <p:nvPr/>
        </p:nvSpPr>
        <p:spPr>
          <a:xfrm rot="0">
            <a:off x="402711" y="3890959"/>
            <a:ext cx="7492623" cy="230822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What is AI EduBot?</a:t>
            </a:r>
          </a:p>
        </p:txBody>
      </p:sp>
      <p:sp>
        <p:nvSpPr>
          <p:cNvPr name="TextBox 7" id="7"/>
          <p:cNvSpPr txBox="true"/>
          <p:nvPr/>
        </p:nvSpPr>
        <p:spPr>
          <a:xfrm rot="0">
            <a:off x="12196952" y="2757484"/>
            <a:ext cx="5252033" cy="1463040"/>
          </a:xfrm>
          <a:prstGeom prst="rect">
            <a:avLst/>
          </a:prstGeom>
        </p:spPr>
        <p:txBody>
          <a:bodyPr anchor="t" rtlCol="false" tIns="0" lIns="0" bIns="0" rIns="0">
            <a:spAutoFit/>
          </a:bodyPr>
          <a:lstStyle/>
          <a:p>
            <a:pPr algn="just">
              <a:lnSpc>
                <a:spcPts val="3900"/>
              </a:lnSpc>
            </a:pPr>
            <a:r>
              <a:rPr lang="en-US" sz="2600">
                <a:solidFill>
                  <a:srgbClr val="FFFFFF"/>
                </a:solidFill>
                <a:latin typeface="Montserrat"/>
                <a:ea typeface="Montserrat"/>
                <a:cs typeface="Montserrat"/>
                <a:sym typeface="Montserrat"/>
              </a:rPr>
              <a:t>AI EduBot is a smart chatbot that acts as a personalized AI learning assistant:</a:t>
            </a:r>
          </a:p>
        </p:txBody>
      </p:sp>
      <p:sp>
        <p:nvSpPr>
          <p:cNvPr name="TextBox 8" id="8"/>
          <p:cNvSpPr txBox="true"/>
          <p:nvPr/>
        </p:nvSpPr>
        <p:spPr>
          <a:xfrm rot="0">
            <a:off x="12196952" y="4456112"/>
            <a:ext cx="5252033" cy="3632834"/>
          </a:xfrm>
          <a:prstGeom prst="rect">
            <a:avLst/>
          </a:prstGeom>
        </p:spPr>
        <p:txBody>
          <a:bodyPr anchor="t" rtlCol="false" tIns="0" lIns="0" bIns="0" rIns="0">
            <a:spAutoFit/>
          </a:bodyPr>
          <a:lstStyle/>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It understands the content of YouTube videos.</a:t>
            </a:r>
          </a:p>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Extracts and organizes key information.</a:t>
            </a:r>
          </a:p>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Then answers your questions based on what the video says.</a:t>
            </a:r>
          </a:p>
          <a:p>
            <a:pPr algn="just">
              <a:lnSpc>
                <a:spcPts val="3600"/>
              </a:lnSpc>
            </a:pPr>
          </a:p>
          <a:p>
            <a:pPr algn="just">
              <a:lnSpc>
                <a:spcPts val="3600"/>
              </a:lnSpc>
            </a:pPr>
          </a:p>
        </p:txBody>
      </p:sp>
      <p:sp>
        <p:nvSpPr>
          <p:cNvPr name="TextBox 9" id="9"/>
          <p:cNvSpPr txBox="true"/>
          <p:nvPr/>
        </p:nvSpPr>
        <p:spPr>
          <a:xfrm rot="0">
            <a:off x="933858" y="9191625"/>
            <a:ext cx="16420285" cy="889634"/>
          </a:xfrm>
          <a:prstGeom prst="rect">
            <a:avLst/>
          </a:prstGeom>
        </p:spPr>
        <p:txBody>
          <a:bodyPr anchor="t" rtlCol="false" tIns="0" lIns="0" bIns="0" rIns="0">
            <a:spAutoFit/>
          </a:bodyPr>
          <a:lstStyle/>
          <a:p>
            <a:pPr algn="just">
              <a:lnSpc>
                <a:spcPts val="3600"/>
              </a:lnSpc>
            </a:pPr>
            <a:r>
              <a:rPr lang="en-US" sz="2400" b="true">
                <a:solidFill>
                  <a:srgbClr val="FFFFFF"/>
                </a:solidFill>
                <a:latin typeface="Montserrat Bold"/>
                <a:ea typeface="Montserrat Bold"/>
                <a:cs typeface="Montserrat Bold"/>
                <a:sym typeface="Montserrat Bold"/>
              </a:rPr>
              <a:t>Imagine watching a video—and instead of rewinding or taking notes—you just ask, and get the answer!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933512" y="7614966"/>
            <a:ext cx="2600440" cy="1521598"/>
            <a:chOff x="0" y="0"/>
            <a:chExt cx="1628610" cy="952950"/>
          </a:xfrm>
        </p:grpSpPr>
        <p:sp>
          <p:nvSpPr>
            <p:cNvPr name="Freeform 6" id="6"/>
            <p:cNvSpPr/>
            <p:nvPr/>
          </p:nvSpPr>
          <p:spPr>
            <a:xfrm flipH="false" flipV="false" rot="0">
              <a:off x="0" y="0"/>
              <a:ext cx="1628610" cy="952950"/>
            </a:xfrm>
            <a:custGeom>
              <a:avLst/>
              <a:gdLst/>
              <a:ahLst/>
              <a:cxnLst/>
              <a:rect r="r" b="b" t="t" l="l"/>
              <a:pathLst>
                <a:path h="952950" w="1628610">
                  <a:moveTo>
                    <a:pt x="151835" y="0"/>
                  </a:moveTo>
                  <a:lnTo>
                    <a:pt x="1476775" y="0"/>
                  </a:lnTo>
                  <a:cubicBezTo>
                    <a:pt x="1517044" y="0"/>
                    <a:pt x="1555664" y="15997"/>
                    <a:pt x="1584138" y="44471"/>
                  </a:cubicBezTo>
                  <a:cubicBezTo>
                    <a:pt x="1612613" y="72946"/>
                    <a:pt x="1628610" y="111566"/>
                    <a:pt x="1628610" y="151835"/>
                  </a:cubicBezTo>
                  <a:lnTo>
                    <a:pt x="1628610" y="801115"/>
                  </a:lnTo>
                  <a:cubicBezTo>
                    <a:pt x="1628610" y="841384"/>
                    <a:pt x="1612613" y="880004"/>
                    <a:pt x="1584138" y="908479"/>
                  </a:cubicBezTo>
                  <a:cubicBezTo>
                    <a:pt x="1555664" y="936953"/>
                    <a:pt x="1517044" y="952950"/>
                    <a:pt x="1476775" y="952950"/>
                  </a:cubicBezTo>
                  <a:lnTo>
                    <a:pt x="151835" y="952950"/>
                  </a:lnTo>
                  <a:cubicBezTo>
                    <a:pt x="111566" y="952950"/>
                    <a:pt x="72946" y="936953"/>
                    <a:pt x="44471" y="908479"/>
                  </a:cubicBezTo>
                  <a:cubicBezTo>
                    <a:pt x="15997" y="880004"/>
                    <a:pt x="0" y="841384"/>
                    <a:pt x="0" y="801115"/>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7" id="7"/>
            <p:cNvSpPr txBox="true"/>
            <p:nvPr/>
          </p:nvSpPr>
          <p:spPr>
            <a:xfrm>
              <a:off x="0" y="-19050"/>
              <a:ext cx="1628610" cy="972000"/>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8" id="8"/>
          <p:cNvSpPr/>
          <p:nvPr/>
        </p:nvSpPr>
        <p:spPr>
          <a:xfrm flipH="false" flipV="false" rot="0">
            <a:off x="1708837" y="3236171"/>
            <a:ext cx="3533531" cy="3533531"/>
          </a:xfrm>
          <a:custGeom>
            <a:avLst/>
            <a:gdLst/>
            <a:ahLst/>
            <a:cxnLst/>
            <a:rect r="r" b="b" t="t" l="l"/>
            <a:pathLst>
              <a:path h="3533531" w="3533531">
                <a:moveTo>
                  <a:pt x="0" y="0"/>
                </a:moveTo>
                <a:lnTo>
                  <a:pt x="3533532" y="0"/>
                </a:lnTo>
                <a:lnTo>
                  <a:pt x="3533532" y="3533532"/>
                </a:lnTo>
                <a:lnTo>
                  <a:pt x="0" y="3533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688685" y="8010407"/>
            <a:ext cx="1171962" cy="1171962"/>
            <a:chOff x="0" y="0"/>
            <a:chExt cx="1562616" cy="1562616"/>
          </a:xfrm>
        </p:grpSpPr>
        <p:sp>
          <p:nvSpPr>
            <p:cNvPr name="Freeform 10" id="10"/>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98123" y="546475"/>
              <a:ext cx="608106"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3</a:t>
              </a:r>
            </a:p>
          </p:txBody>
        </p:sp>
      </p:grpSp>
      <p:sp>
        <p:nvSpPr>
          <p:cNvPr name="Freeform 12" id="12"/>
          <p:cNvSpPr/>
          <p:nvPr/>
        </p:nvSpPr>
        <p:spPr>
          <a:xfrm flipH="false" flipV="false" rot="-10800000">
            <a:off x="10377728" y="3773860"/>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10800000">
            <a:off x="10279240" y="7401413"/>
            <a:ext cx="4193451" cy="1986647"/>
          </a:xfrm>
          <a:custGeom>
            <a:avLst/>
            <a:gdLst/>
            <a:ahLst/>
            <a:cxnLst/>
            <a:rect r="r" b="b" t="t" l="l"/>
            <a:pathLst>
              <a:path h="1986647" w="4193451">
                <a:moveTo>
                  <a:pt x="0" y="0"/>
                </a:moveTo>
                <a:lnTo>
                  <a:pt x="4193451" y="0"/>
                </a:lnTo>
                <a:lnTo>
                  <a:pt x="4193451" y="1986648"/>
                </a:lnTo>
                <a:lnTo>
                  <a:pt x="0" y="19866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7025432" y="4181203"/>
            <a:ext cx="2600440" cy="1171962"/>
            <a:chOff x="0" y="0"/>
            <a:chExt cx="1628610" cy="733979"/>
          </a:xfrm>
        </p:grpSpPr>
        <p:sp>
          <p:nvSpPr>
            <p:cNvPr name="Freeform 15" id="15"/>
            <p:cNvSpPr/>
            <p:nvPr/>
          </p:nvSpPr>
          <p:spPr>
            <a:xfrm flipH="false" flipV="false" rot="0">
              <a:off x="0" y="0"/>
              <a:ext cx="1628610" cy="733979"/>
            </a:xfrm>
            <a:custGeom>
              <a:avLst/>
              <a:gdLst/>
              <a:ahLst/>
              <a:cxnLst/>
              <a:rect r="r" b="b" t="t" l="l"/>
              <a:pathLst>
                <a:path h="733979" w="1628610">
                  <a:moveTo>
                    <a:pt x="151835" y="0"/>
                  </a:moveTo>
                  <a:lnTo>
                    <a:pt x="1476775" y="0"/>
                  </a:lnTo>
                  <a:cubicBezTo>
                    <a:pt x="1517044" y="0"/>
                    <a:pt x="1555664" y="15997"/>
                    <a:pt x="1584138" y="44471"/>
                  </a:cubicBezTo>
                  <a:cubicBezTo>
                    <a:pt x="1612613" y="72946"/>
                    <a:pt x="1628610" y="111566"/>
                    <a:pt x="1628610" y="151835"/>
                  </a:cubicBezTo>
                  <a:lnTo>
                    <a:pt x="1628610" y="582144"/>
                  </a:lnTo>
                  <a:cubicBezTo>
                    <a:pt x="1628610" y="622413"/>
                    <a:pt x="1612613" y="661033"/>
                    <a:pt x="1584138" y="689508"/>
                  </a:cubicBezTo>
                  <a:cubicBezTo>
                    <a:pt x="1555664" y="717982"/>
                    <a:pt x="1517044" y="733979"/>
                    <a:pt x="1476775" y="733979"/>
                  </a:cubicBezTo>
                  <a:lnTo>
                    <a:pt x="151835" y="733979"/>
                  </a:lnTo>
                  <a:cubicBezTo>
                    <a:pt x="111566" y="733979"/>
                    <a:pt x="72946" y="717982"/>
                    <a:pt x="44471" y="689508"/>
                  </a:cubicBezTo>
                  <a:cubicBezTo>
                    <a:pt x="15997" y="661033"/>
                    <a:pt x="0" y="622413"/>
                    <a:pt x="0" y="582144"/>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16" id="16"/>
            <p:cNvSpPr txBox="true"/>
            <p:nvPr/>
          </p:nvSpPr>
          <p:spPr>
            <a:xfrm>
              <a:off x="0" y="-19050"/>
              <a:ext cx="1628610" cy="753029"/>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17" id="17"/>
          <p:cNvGrpSpPr/>
          <p:nvPr/>
        </p:nvGrpSpPr>
        <p:grpSpPr>
          <a:xfrm rot="0">
            <a:off x="5853470" y="4181203"/>
            <a:ext cx="1171962" cy="1171962"/>
            <a:chOff x="0" y="0"/>
            <a:chExt cx="1562616" cy="1562616"/>
          </a:xfrm>
        </p:grpSpPr>
        <p:sp>
          <p:nvSpPr>
            <p:cNvPr name="Freeform 18" id="18"/>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668211" y="549584"/>
              <a:ext cx="354372"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2</a:t>
              </a:r>
            </a:p>
          </p:txBody>
        </p:sp>
      </p:grpSp>
      <p:grpSp>
        <p:nvGrpSpPr>
          <p:cNvPr name="Group 20" id="20"/>
          <p:cNvGrpSpPr/>
          <p:nvPr/>
        </p:nvGrpSpPr>
        <p:grpSpPr>
          <a:xfrm rot="0">
            <a:off x="1708837" y="3875984"/>
            <a:ext cx="2866177" cy="2502010"/>
            <a:chOff x="0" y="0"/>
            <a:chExt cx="1795037" cy="1566965"/>
          </a:xfrm>
        </p:grpSpPr>
        <p:sp>
          <p:nvSpPr>
            <p:cNvPr name="Freeform 21" id="21"/>
            <p:cNvSpPr/>
            <p:nvPr/>
          </p:nvSpPr>
          <p:spPr>
            <a:xfrm flipH="false" flipV="false" rot="0">
              <a:off x="0" y="0"/>
              <a:ext cx="1795037" cy="1566965"/>
            </a:xfrm>
            <a:custGeom>
              <a:avLst/>
              <a:gdLst/>
              <a:ahLst/>
              <a:cxnLst/>
              <a:rect r="r" b="b" t="t" l="l"/>
              <a:pathLst>
                <a:path h="1566965" w="1795037">
                  <a:moveTo>
                    <a:pt x="137758" y="0"/>
                  </a:moveTo>
                  <a:lnTo>
                    <a:pt x="1657279" y="0"/>
                  </a:lnTo>
                  <a:cubicBezTo>
                    <a:pt x="1733360" y="0"/>
                    <a:pt x="1795037" y="61676"/>
                    <a:pt x="1795037" y="137758"/>
                  </a:cubicBezTo>
                  <a:lnTo>
                    <a:pt x="1795037" y="1429208"/>
                  </a:lnTo>
                  <a:cubicBezTo>
                    <a:pt x="1795037" y="1505289"/>
                    <a:pt x="1733360" y="1566965"/>
                    <a:pt x="1657279" y="1566965"/>
                  </a:cubicBezTo>
                  <a:lnTo>
                    <a:pt x="137758" y="1566965"/>
                  </a:lnTo>
                  <a:cubicBezTo>
                    <a:pt x="61676" y="1566965"/>
                    <a:pt x="0" y="1505289"/>
                    <a:pt x="0" y="1429208"/>
                  </a:cubicBezTo>
                  <a:lnTo>
                    <a:pt x="0" y="137758"/>
                  </a:lnTo>
                  <a:cubicBezTo>
                    <a:pt x="0" y="61676"/>
                    <a:pt x="61676" y="0"/>
                    <a:pt x="137758" y="0"/>
                  </a:cubicBezTo>
                  <a:close/>
                </a:path>
              </a:pathLst>
            </a:custGeom>
            <a:solidFill>
              <a:srgbClr val="FAF3EA"/>
            </a:solidFill>
            <a:ln w="9525" cap="rnd">
              <a:solidFill>
                <a:srgbClr val="F8D33E"/>
              </a:solidFill>
              <a:prstDash val="solid"/>
              <a:round/>
            </a:ln>
          </p:spPr>
        </p:sp>
        <p:sp>
          <p:nvSpPr>
            <p:cNvPr name="TextBox 22" id="22"/>
            <p:cNvSpPr txBox="true"/>
            <p:nvPr/>
          </p:nvSpPr>
          <p:spPr>
            <a:xfrm>
              <a:off x="0" y="-19050"/>
              <a:ext cx="1795037" cy="158601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23" id="23"/>
          <p:cNvGrpSpPr/>
          <p:nvPr/>
        </p:nvGrpSpPr>
        <p:grpSpPr>
          <a:xfrm rot="0">
            <a:off x="10707609" y="3950840"/>
            <a:ext cx="3493574" cy="1597459"/>
            <a:chOff x="0" y="0"/>
            <a:chExt cx="2318683" cy="1060233"/>
          </a:xfrm>
        </p:grpSpPr>
        <p:sp>
          <p:nvSpPr>
            <p:cNvPr name="Freeform 24" id="24"/>
            <p:cNvSpPr/>
            <p:nvPr/>
          </p:nvSpPr>
          <p:spPr>
            <a:xfrm flipH="false" flipV="false" rot="0">
              <a:off x="0" y="0"/>
              <a:ext cx="2318683" cy="1060233"/>
            </a:xfrm>
            <a:custGeom>
              <a:avLst/>
              <a:gdLst/>
              <a:ahLst/>
              <a:cxnLst/>
              <a:rect r="r" b="b" t="t" l="l"/>
              <a:pathLst>
                <a:path h="1060233" w="2318683">
                  <a:moveTo>
                    <a:pt x="113018" y="0"/>
                  </a:moveTo>
                  <a:lnTo>
                    <a:pt x="2205665" y="0"/>
                  </a:lnTo>
                  <a:cubicBezTo>
                    <a:pt x="2235639" y="0"/>
                    <a:pt x="2264386" y="11907"/>
                    <a:pt x="2285581" y="33102"/>
                  </a:cubicBezTo>
                  <a:cubicBezTo>
                    <a:pt x="2306776" y="54297"/>
                    <a:pt x="2318683" y="83044"/>
                    <a:pt x="2318683" y="113018"/>
                  </a:cubicBezTo>
                  <a:lnTo>
                    <a:pt x="2318683" y="947214"/>
                  </a:lnTo>
                  <a:cubicBezTo>
                    <a:pt x="2318683" y="977189"/>
                    <a:pt x="2306776" y="1005935"/>
                    <a:pt x="2285581" y="1027130"/>
                  </a:cubicBezTo>
                  <a:cubicBezTo>
                    <a:pt x="2264386" y="1048326"/>
                    <a:pt x="2235639" y="1060233"/>
                    <a:pt x="2205665" y="1060233"/>
                  </a:cubicBezTo>
                  <a:lnTo>
                    <a:pt x="113018" y="1060233"/>
                  </a:lnTo>
                  <a:cubicBezTo>
                    <a:pt x="50600" y="1060233"/>
                    <a:pt x="0" y="1009633"/>
                    <a:pt x="0" y="947214"/>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25" id="25"/>
            <p:cNvSpPr txBox="true"/>
            <p:nvPr/>
          </p:nvSpPr>
          <p:spPr>
            <a:xfrm>
              <a:off x="0" y="-19050"/>
              <a:ext cx="2318683" cy="1079283"/>
            </a:xfrm>
            <a:prstGeom prst="rect">
              <a:avLst/>
            </a:prstGeom>
          </p:spPr>
          <p:txBody>
            <a:bodyPr anchor="ctr" rtlCol="false" tIns="19507" lIns="19507" bIns="19507" rIns="19507"/>
            <a:lstStyle/>
            <a:p>
              <a:pPr algn="ctr" marL="0" indent="0" lvl="0">
                <a:lnSpc>
                  <a:spcPts val="1783"/>
                </a:lnSpc>
                <a:spcBef>
                  <a:spcPct val="0"/>
                </a:spcBef>
              </a:pPr>
            </a:p>
          </p:txBody>
        </p:sp>
      </p:grpSp>
      <p:grpSp>
        <p:nvGrpSpPr>
          <p:cNvPr name="Group 26" id="26"/>
          <p:cNvGrpSpPr/>
          <p:nvPr/>
        </p:nvGrpSpPr>
        <p:grpSpPr>
          <a:xfrm rot="0">
            <a:off x="10607721" y="7517809"/>
            <a:ext cx="3536488" cy="1597459"/>
            <a:chOff x="0" y="0"/>
            <a:chExt cx="2347165" cy="1060233"/>
          </a:xfrm>
        </p:grpSpPr>
        <p:sp>
          <p:nvSpPr>
            <p:cNvPr name="Freeform 27" id="27"/>
            <p:cNvSpPr/>
            <p:nvPr/>
          </p:nvSpPr>
          <p:spPr>
            <a:xfrm flipH="false" flipV="false" rot="0">
              <a:off x="0" y="0"/>
              <a:ext cx="2347165" cy="1060233"/>
            </a:xfrm>
            <a:custGeom>
              <a:avLst/>
              <a:gdLst/>
              <a:ahLst/>
              <a:cxnLst/>
              <a:rect r="r" b="b" t="t" l="l"/>
              <a:pathLst>
                <a:path h="1060233" w="2347165">
                  <a:moveTo>
                    <a:pt x="111647" y="0"/>
                  </a:moveTo>
                  <a:lnTo>
                    <a:pt x="2235518" y="0"/>
                  </a:lnTo>
                  <a:cubicBezTo>
                    <a:pt x="2297179" y="0"/>
                    <a:pt x="2347165" y="49986"/>
                    <a:pt x="2347165" y="111647"/>
                  </a:cubicBezTo>
                  <a:lnTo>
                    <a:pt x="2347165" y="948586"/>
                  </a:lnTo>
                  <a:cubicBezTo>
                    <a:pt x="2347165" y="1010247"/>
                    <a:pt x="2297179" y="1060233"/>
                    <a:pt x="2235518" y="1060233"/>
                  </a:cubicBezTo>
                  <a:lnTo>
                    <a:pt x="111647" y="1060233"/>
                  </a:lnTo>
                  <a:cubicBezTo>
                    <a:pt x="49986" y="1060233"/>
                    <a:pt x="0" y="1010247"/>
                    <a:pt x="0" y="948586"/>
                  </a:cubicBezTo>
                  <a:lnTo>
                    <a:pt x="0" y="111647"/>
                  </a:lnTo>
                  <a:cubicBezTo>
                    <a:pt x="0" y="49986"/>
                    <a:pt x="49986" y="0"/>
                    <a:pt x="111647" y="0"/>
                  </a:cubicBezTo>
                  <a:close/>
                </a:path>
              </a:pathLst>
            </a:custGeom>
            <a:solidFill>
              <a:srgbClr val="FAF3EA"/>
            </a:solidFill>
            <a:ln w="9525" cap="rnd">
              <a:solidFill>
                <a:srgbClr val="F8D33E"/>
              </a:solidFill>
              <a:prstDash val="solid"/>
              <a:round/>
            </a:ln>
          </p:spPr>
        </p:sp>
        <p:sp>
          <p:nvSpPr>
            <p:cNvPr name="TextBox 28" id="28"/>
            <p:cNvSpPr txBox="true"/>
            <p:nvPr/>
          </p:nvSpPr>
          <p:spPr>
            <a:xfrm>
              <a:off x="0" y="-19050"/>
              <a:ext cx="2347165"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29" id="29"/>
          <p:cNvSpPr/>
          <p:nvPr/>
        </p:nvSpPr>
        <p:spPr>
          <a:xfrm flipH="false" flipV="false" rot="0">
            <a:off x="13736869" y="5224945"/>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13815728" y="7614966"/>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1" id="31"/>
          <p:cNvSpPr/>
          <p:nvPr/>
        </p:nvSpPr>
        <p:spPr>
          <a:xfrm flipH="false" flipV="false" rot="-10800000">
            <a:off x="9853228" y="643418"/>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2" id="32"/>
          <p:cNvGrpSpPr/>
          <p:nvPr/>
        </p:nvGrpSpPr>
        <p:grpSpPr>
          <a:xfrm rot="0">
            <a:off x="6746439" y="876625"/>
            <a:ext cx="2600440" cy="1470702"/>
            <a:chOff x="0" y="0"/>
            <a:chExt cx="1628610" cy="921075"/>
          </a:xfrm>
        </p:grpSpPr>
        <p:sp>
          <p:nvSpPr>
            <p:cNvPr name="Freeform 33" id="33"/>
            <p:cNvSpPr/>
            <p:nvPr/>
          </p:nvSpPr>
          <p:spPr>
            <a:xfrm flipH="false" flipV="false" rot="0">
              <a:off x="0" y="0"/>
              <a:ext cx="1628610" cy="921075"/>
            </a:xfrm>
            <a:custGeom>
              <a:avLst/>
              <a:gdLst/>
              <a:ahLst/>
              <a:cxnLst/>
              <a:rect r="r" b="b" t="t" l="l"/>
              <a:pathLst>
                <a:path h="921075" w="1628610">
                  <a:moveTo>
                    <a:pt x="151835" y="0"/>
                  </a:moveTo>
                  <a:lnTo>
                    <a:pt x="1476775" y="0"/>
                  </a:lnTo>
                  <a:cubicBezTo>
                    <a:pt x="1517044" y="0"/>
                    <a:pt x="1555664" y="15997"/>
                    <a:pt x="1584138" y="44471"/>
                  </a:cubicBezTo>
                  <a:cubicBezTo>
                    <a:pt x="1612613" y="72946"/>
                    <a:pt x="1628610" y="111566"/>
                    <a:pt x="1628610" y="151835"/>
                  </a:cubicBezTo>
                  <a:lnTo>
                    <a:pt x="1628610" y="769240"/>
                  </a:lnTo>
                  <a:cubicBezTo>
                    <a:pt x="1628610" y="809509"/>
                    <a:pt x="1612613" y="848129"/>
                    <a:pt x="1584138" y="876604"/>
                  </a:cubicBezTo>
                  <a:cubicBezTo>
                    <a:pt x="1555664" y="905078"/>
                    <a:pt x="1517044" y="921075"/>
                    <a:pt x="1476775" y="921075"/>
                  </a:cubicBezTo>
                  <a:lnTo>
                    <a:pt x="151835" y="921075"/>
                  </a:lnTo>
                  <a:cubicBezTo>
                    <a:pt x="111566" y="921075"/>
                    <a:pt x="72946" y="905078"/>
                    <a:pt x="44471" y="876604"/>
                  </a:cubicBezTo>
                  <a:cubicBezTo>
                    <a:pt x="15997" y="848129"/>
                    <a:pt x="0" y="809509"/>
                    <a:pt x="0" y="769240"/>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34" id="34"/>
            <p:cNvSpPr txBox="true"/>
            <p:nvPr/>
          </p:nvSpPr>
          <p:spPr>
            <a:xfrm>
              <a:off x="0" y="-19050"/>
              <a:ext cx="1628610" cy="94012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35" id="35"/>
          <p:cNvGrpSpPr/>
          <p:nvPr/>
        </p:nvGrpSpPr>
        <p:grpSpPr>
          <a:xfrm rot="0">
            <a:off x="10243295" y="876625"/>
            <a:ext cx="3493574" cy="1597459"/>
            <a:chOff x="0" y="0"/>
            <a:chExt cx="2318683" cy="1060233"/>
          </a:xfrm>
        </p:grpSpPr>
        <p:sp>
          <p:nvSpPr>
            <p:cNvPr name="Freeform 36" id="36"/>
            <p:cNvSpPr/>
            <p:nvPr/>
          </p:nvSpPr>
          <p:spPr>
            <a:xfrm flipH="false" flipV="false" rot="0">
              <a:off x="0" y="0"/>
              <a:ext cx="2318683" cy="1060233"/>
            </a:xfrm>
            <a:custGeom>
              <a:avLst/>
              <a:gdLst/>
              <a:ahLst/>
              <a:cxnLst/>
              <a:rect r="r" b="b" t="t" l="l"/>
              <a:pathLst>
                <a:path h="1060233" w="2318683">
                  <a:moveTo>
                    <a:pt x="113018" y="0"/>
                  </a:moveTo>
                  <a:lnTo>
                    <a:pt x="2205665" y="0"/>
                  </a:lnTo>
                  <a:cubicBezTo>
                    <a:pt x="2235639" y="0"/>
                    <a:pt x="2264386" y="11907"/>
                    <a:pt x="2285581" y="33102"/>
                  </a:cubicBezTo>
                  <a:cubicBezTo>
                    <a:pt x="2306776" y="54297"/>
                    <a:pt x="2318683" y="83044"/>
                    <a:pt x="2318683" y="113018"/>
                  </a:cubicBezTo>
                  <a:lnTo>
                    <a:pt x="2318683" y="947214"/>
                  </a:lnTo>
                  <a:cubicBezTo>
                    <a:pt x="2318683" y="977189"/>
                    <a:pt x="2306776" y="1005935"/>
                    <a:pt x="2285581" y="1027130"/>
                  </a:cubicBezTo>
                  <a:cubicBezTo>
                    <a:pt x="2264386" y="1048326"/>
                    <a:pt x="2235639" y="1060233"/>
                    <a:pt x="2205665" y="1060233"/>
                  </a:cubicBezTo>
                  <a:lnTo>
                    <a:pt x="113018" y="1060233"/>
                  </a:lnTo>
                  <a:cubicBezTo>
                    <a:pt x="50600" y="1060233"/>
                    <a:pt x="0" y="1009633"/>
                    <a:pt x="0" y="947214"/>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37" id="37"/>
            <p:cNvSpPr txBox="true"/>
            <p:nvPr/>
          </p:nvSpPr>
          <p:spPr>
            <a:xfrm>
              <a:off x="0" y="-19050"/>
              <a:ext cx="2318683"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38" id="38"/>
          <p:cNvSpPr/>
          <p:nvPr/>
        </p:nvSpPr>
        <p:spPr>
          <a:xfrm flipH="false" flipV="false" rot="0">
            <a:off x="13575706" y="981421"/>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9" id="39"/>
          <p:cNvSpPr/>
          <p:nvPr/>
        </p:nvSpPr>
        <p:spPr>
          <a:xfrm flipH="false" flipV="false" rot="0">
            <a:off x="5741796" y="933067"/>
            <a:ext cx="1171962" cy="1171962"/>
          </a:xfrm>
          <a:custGeom>
            <a:avLst/>
            <a:gdLst/>
            <a:ahLst/>
            <a:cxnLst/>
            <a:rect r="r" b="b" t="t" l="l"/>
            <a:pathLst>
              <a:path h="1171962" w="1171962">
                <a:moveTo>
                  <a:pt x="0" y="0"/>
                </a:moveTo>
                <a:lnTo>
                  <a:pt x="1171962" y="0"/>
                </a:lnTo>
                <a:lnTo>
                  <a:pt x="1171962" y="1171962"/>
                </a:lnTo>
                <a:lnTo>
                  <a:pt x="0" y="11719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0" id="40"/>
          <p:cNvSpPr txBox="true"/>
          <p:nvPr/>
        </p:nvSpPr>
        <p:spPr>
          <a:xfrm rot="0">
            <a:off x="6090411" y="1372190"/>
            <a:ext cx="474732" cy="430644"/>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1</a:t>
            </a:r>
          </a:p>
        </p:txBody>
      </p:sp>
      <p:sp>
        <p:nvSpPr>
          <p:cNvPr name="TextBox 41" id="41"/>
          <p:cNvSpPr txBox="true"/>
          <p:nvPr/>
        </p:nvSpPr>
        <p:spPr>
          <a:xfrm rot="0">
            <a:off x="7300212" y="7835798"/>
            <a:ext cx="1867040" cy="103243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TEXT IS SPL</a:t>
            </a:r>
            <a:r>
              <a:rPr lang="en-US" sz="2456">
                <a:solidFill>
                  <a:srgbClr val="FAF3EA"/>
                </a:solidFill>
                <a:latin typeface="Bobby Jones Soft"/>
                <a:ea typeface="Bobby Jones Soft"/>
                <a:cs typeface="Bobby Jones Soft"/>
                <a:sym typeface="Bobby Jones Soft"/>
              </a:rPr>
              <a:t>IT INTO SMALL PARAGRAPHS</a:t>
            </a:r>
          </a:p>
        </p:txBody>
      </p:sp>
      <p:sp>
        <p:nvSpPr>
          <p:cNvPr name="TextBox 42" id="42"/>
          <p:cNvSpPr txBox="true"/>
          <p:nvPr/>
        </p:nvSpPr>
        <p:spPr>
          <a:xfrm rot="0">
            <a:off x="7050672" y="4420786"/>
            <a:ext cx="2441312" cy="900948"/>
          </a:xfrm>
          <a:prstGeom prst="rect">
            <a:avLst/>
          </a:prstGeom>
        </p:spPr>
        <p:txBody>
          <a:bodyPr anchor="t" rtlCol="false" tIns="0" lIns="0" bIns="0" rIns="0">
            <a:spAutoFit/>
          </a:bodyPr>
          <a:lstStyle/>
          <a:p>
            <a:pPr algn="ctr">
              <a:lnSpc>
                <a:spcPts val="2393"/>
              </a:lnSpc>
            </a:pPr>
            <a:r>
              <a:rPr lang="en-US" sz="2156">
                <a:solidFill>
                  <a:srgbClr val="FAF3EA"/>
                </a:solidFill>
                <a:latin typeface="Bobby Jones Soft"/>
                <a:ea typeface="Bobby Jones Soft"/>
                <a:cs typeface="Bobby Jones Soft"/>
                <a:sym typeface="Bobby Jones Soft"/>
              </a:rPr>
              <a:t>AUDIO IS TRANSCRIBED TO TEXT USING WHISPER</a:t>
            </a:r>
          </a:p>
        </p:txBody>
      </p:sp>
      <p:sp>
        <p:nvSpPr>
          <p:cNvPr name="TextBox 43" id="43"/>
          <p:cNvSpPr txBox="true"/>
          <p:nvPr/>
        </p:nvSpPr>
        <p:spPr>
          <a:xfrm rot="0">
            <a:off x="1971175" y="4522421"/>
            <a:ext cx="2341501" cy="1281634"/>
          </a:xfrm>
          <a:prstGeom prst="rect">
            <a:avLst/>
          </a:prstGeom>
        </p:spPr>
        <p:txBody>
          <a:bodyPr anchor="t" rtlCol="false" tIns="0" lIns="0" bIns="0" rIns="0">
            <a:spAutoFit/>
          </a:bodyPr>
          <a:lstStyle/>
          <a:p>
            <a:pPr algn="ctr" marL="0" indent="0" lvl="0">
              <a:lnSpc>
                <a:spcPts val="3466"/>
              </a:lnSpc>
            </a:pPr>
            <a:r>
              <a:rPr lang="en-US" sz="2729" spc="84">
                <a:solidFill>
                  <a:srgbClr val="D6AD36"/>
                </a:solidFill>
                <a:latin typeface="Bobby Jones Soft"/>
                <a:ea typeface="Bobby Jones Soft"/>
                <a:cs typeface="Bobby Jones Soft"/>
                <a:sym typeface="Bobby Jones Soft"/>
              </a:rPr>
              <a:t>BLOCK DIAGRAM  PROJECT WORKFLOW</a:t>
            </a:r>
          </a:p>
        </p:txBody>
      </p:sp>
      <p:sp>
        <p:nvSpPr>
          <p:cNvPr name="AutoShape 44" id="44"/>
          <p:cNvSpPr/>
          <p:nvPr/>
        </p:nvSpPr>
        <p:spPr>
          <a:xfrm>
            <a:off x="9346879" y="1611976"/>
            <a:ext cx="765010" cy="35671"/>
          </a:xfrm>
          <a:prstGeom prst="line">
            <a:avLst/>
          </a:prstGeom>
          <a:ln cap="flat" w="28575">
            <a:solidFill>
              <a:srgbClr val="F8D33E"/>
            </a:solidFill>
            <a:prstDash val="solid"/>
            <a:headEnd type="none" len="sm" w="sm"/>
            <a:tailEnd type="triangle" len="med" w="lg"/>
          </a:ln>
        </p:spPr>
      </p:sp>
      <p:sp>
        <p:nvSpPr>
          <p:cNvPr name="AutoShape 45" id="45"/>
          <p:cNvSpPr/>
          <p:nvPr/>
        </p:nvSpPr>
        <p:spPr>
          <a:xfrm flipV="true">
            <a:off x="9533952" y="8279234"/>
            <a:ext cx="745288" cy="96531"/>
          </a:xfrm>
          <a:prstGeom prst="line">
            <a:avLst/>
          </a:prstGeom>
          <a:ln cap="flat" w="28575">
            <a:solidFill>
              <a:srgbClr val="F8D33E"/>
            </a:solidFill>
            <a:prstDash val="solid"/>
            <a:headEnd type="none" len="sm" w="sm"/>
            <a:tailEnd type="triangle" len="med" w="lg"/>
          </a:ln>
        </p:spPr>
      </p:sp>
      <p:sp>
        <p:nvSpPr>
          <p:cNvPr name="AutoShape 46" id="46"/>
          <p:cNvSpPr/>
          <p:nvPr/>
        </p:nvSpPr>
        <p:spPr>
          <a:xfrm flipV="true">
            <a:off x="5736310" y="1519048"/>
            <a:ext cx="5486" cy="7098477"/>
          </a:xfrm>
          <a:prstGeom prst="line">
            <a:avLst/>
          </a:prstGeom>
          <a:ln cap="flat" w="28575">
            <a:solidFill>
              <a:srgbClr val="F8D33E"/>
            </a:solidFill>
            <a:prstDash val="solid"/>
            <a:headEnd type="triangle" len="med" w="lg"/>
            <a:tailEnd type="triangle" len="med" w="lg"/>
          </a:ln>
        </p:spPr>
      </p:sp>
      <p:sp>
        <p:nvSpPr>
          <p:cNvPr name="TextBox 47" id="47"/>
          <p:cNvSpPr txBox="true"/>
          <p:nvPr/>
        </p:nvSpPr>
        <p:spPr>
          <a:xfrm rot="0">
            <a:off x="10599740" y="1200499"/>
            <a:ext cx="2820801" cy="742764"/>
          </a:xfrm>
          <a:prstGeom prst="rect">
            <a:avLst/>
          </a:prstGeom>
        </p:spPr>
        <p:txBody>
          <a:bodyPr anchor="t" rtlCol="false" tIns="0" lIns="0" bIns="0" rIns="0">
            <a:spAutoFit/>
          </a:bodyPr>
          <a:lstStyle/>
          <a:p>
            <a:pPr algn="ctr">
              <a:lnSpc>
                <a:spcPts val="2944"/>
              </a:lnSpc>
            </a:pPr>
            <a:r>
              <a:rPr lang="en-US" sz="2264">
                <a:solidFill>
                  <a:srgbClr val="D6AD36"/>
                </a:solidFill>
                <a:latin typeface="Sniglet"/>
                <a:ea typeface="Sniglet"/>
                <a:cs typeface="Sniglet"/>
                <a:sym typeface="Sniglet"/>
              </a:rPr>
              <a:t>Audio is separated from the video file</a:t>
            </a:r>
          </a:p>
        </p:txBody>
      </p:sp>
      <p:sp>
        <p:nvSpPr>
          <p:cNvPr name="TextBox 48" id="48"/>
          <p:cNvSpPr txBox="true"/>
          <p:nvPr/>
        </p:nvSpPr>
        <p:spPr>
          <a:xfrm rot="0">
            <a:off x="10992244" y="4297237"/>
            <a:ext cx="2820801" cy="992954"/>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OpenAI's Whisper model converts speech to written text</a:t>
            </a:r>
          </a:p>
        </p:txBody>
      </p:sp>
      <p:sp>
        <p:nvSpPr>
          <p:cNvPr name="TextBox 49" id="49"/>
          <p:cNvSpPr txBox="true"/>
          <p:nvPr/>
        </p:nvSpPr>
        <p:spPr>
          <a:xfrm rot="0">
            <a:off x="10946893" y="7559274"/>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transcription is divided into manageable chunks for better processing.</a:t>
            </a:r>
          </a:p>
        </p:txBody>
      </p:sp>
      <p:sp>
        <p:nvSpPr>
          <p:cNvPr name="AutoShape 50" id="50"/>
          <p:cNvSpPr/>
          <p:nvPr/>
        </p:nvSpPr>
        <p:spPr>
          <a:xfrm>
            <a:off x="5135277" y="4754185"/>
            <a:ext cx="759615" cy="0"/>
          </a:xfrm>
          <a:prstGeom prst="line">
            <a:avLst/>
          </a:prstGeom>
          <a:ln cap="flat" w="28575">
            <a:solidFill>
              <a:srgbClr val="F8D33E"/>
            </a:solidFill>
            <a:prstDash val="solid"/>
            <a:headEnd type="none" len="sm" w="sm"/>
            <a:tailEnd type="triangle" len="med" w="lg"/>
          </a:ln>
        </p:spPr>
      </p:sp>
      <p:sp>
        <p:nvSpPr>
          <p:cNvPr name="TextBox 51" id="51"/>
          <p:cNvSpPr txBox="true"/>
          <p:nvPr/>
        </p:nvSpPr>
        <p:spPr>
          <a:xfrm rot="0">
            <a:off x="6888624" y="1100522"/>
            <a:ext cx="2230242" cy="103243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SYSTEM EXTRACTS AUDIO FROM THE VIDEO</a:t>
            </a:r>
          </a:p>
        </p:txBody>
      </p:sp>
      <p:sp>
        <p:nvSpPr>
          <p:cNvPr name="AutoShape 52" id="52"/>
          <p:cNvSpPr/>
          <p:nvPr/>
        </p:nvSpPr>
        <p:spPr>
          <a:xfrm flipV="true">
            <a:off x="9654479" y="4711719"/>
            <a:ext cx="765010" cy="1711"/>
          </a:xfrm>
          <a:prstGeom prst="line">
            <a:avLst/>
          </a:prstGeom>
          <a:ln cap="flat" w="28575">
            <a:solidFill>
              <a:srgbClr val="F8D33E"/>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933512" y="7401413"/>
            <a:ext cx="2600440" cy="1986647"/>
            <a:chOff x="0" y="0"/>
            <a:chExt cx="1628610" cy="1244202"/>
          </a:xfrm>
        </p:grpSpPr>
        <p:sp>
          <p:nvSpPr>
            <p:cNvPr name="Freeform 6" id="6"/>
            <p:cNvSpPr/>
            <p:nvPr/>
          </p:nvSpPr>
          <p:spPr>
            <a:xfrm flipH="false" flipV="false" rot="0">
              <a:off x="0" y="0"/>
              <a:ext cx="1628610" cy="1244202"/>
            </a:xfrm>
            <a:custGeom>
              <a:avLst/>
              <a:gdLst/>
              <a:ahLst/>
              <a:cxnLst/>
              <a:rect r="r" b="b" t="t" l="l"/>
              <a:pathLst>
                <a:path h="1244202" w="1628610">
                  <a:moveTo>
                    <a:pt x="151835" y="0"/>
                  </a:moveTo>
                  <a:lnTo>
                    <a:pt x="1476775" y="0"/>
                  </a:lnTo>
                  <a:cubicBezTo>
                    <a:pt x="1517044" y="0"/>
                    <a:pt x="1555664" y="15997"/>
                    <a:pt x="1584138" y="44471"/>
                  </a:cubicBezTo>
                  <a:cubicBezTo>
                    <a:pt x="1612613" y="72946"/>
                    <a:pt x="1628610" y="111566"/>
                    <a:pt x="1628610" y="151835"/>
                  </a:cubicBezTo>
                  <a:lnTo>
                    <a:pt x="1628610" y="1092367"/>
                  </a:lnTo>
                  <a:cubicBezTo>
                    <a:pt x="1628610" y="1176224"/>
                    <a:pt x="1560631" y="1244202"/>
                    <a:pt x="1476775" y="1244202"/>
                  </a:cubicBezTo>
                  <a:lnTo>
                    <a:pt x="151835" y="1244202"/>
                  </a:lnTo>
                  <a:cubicBezTo>
                    <a:pt x="111566" y="1244202"/>
                    <a:pt x="72946" y="1228206"/>
                    <a:pt x="44471" y="1199731"/>
                  </a:cubicBezTo>
                  <a:cubicBezTo>
                    <a:pt x="15997" y="1171256"/>
                    <a:pt x="0" y="1132637"/>
                    <a:pt x="0" y="1092367"/>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7" id="7"/>
            <p:cNvSpPr txBox="true"/>
            <p:nvPr/>
          </p:nvSpPr>
          <p:spPr>
            <a:xfrm>
              <a:off x="0" y="-19050"/>
              <a:ext cx="1628610" cy="1263252"/>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8" id="8"/>
          <p:cNvSpPr/>
          <p:nvPr/>
        </p:nvSpPr>
        <p:spPr>
          <a:xfrm flipH="false" flipV="false" rot="0">
            <a:off x="1708837" y="3236171"/>
            <a:ext cx="3533531" cy="3533531"/>
          </a:xfrm>
          <a:custGeom>
            <a:avLst/>
            <a:gdLst/>
            <a:ahLst/>
            <a:cxnLst/>
            <a:rect r="r" b="b" t="t" l="l"/>
            <a:pathLst>
              <a:path h="3533531" w="3533531">
                <a:moveTo>
                  <a:pt x="0" y="0"/>
                </a:moveTo>
                <a:lnTo>
                  <a:pt x="3533532" y="0"/>
                </a:lnTo>
                <a:lnTo>
                  <a:pt x="3533532" y="3533532"/>
                </a:lnTo>
                <a:lnTo>
                  <a:pt x="0" y="3533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688685" y="8010407"/>
            <a:ext cx="1171962" cy="1171962"/>
            <a:chOff x="0" y="0"/>
            <a:chExt cx="1562616" cy="1562616"/>
          </a:xfrm>
        </p:grpSpPr>
        <p:sp>
          <p:nvSpPr>
            <p:cNvPr name="Freeform 10" id="10"/>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98123" y="546475"/>
              <a:ext cx="608106"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6</a:t>
              </a:r>
            </a:p>
          </p:txBody>
        </p:sp>
      </p:grpSp>
      <p:sp>
        <p:nvSpPr>
          <p:cNvPr name="Freeform 12" id="12"/>
          <p:cNvSpPr/>
          <p:nvPr/>
        </p:nvSpPr>
        <p:spPr>
          <a:xfrm flipH="false" flipV="false" rot="-10800000">
            <a:off x="10279240" y="3767324"/>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10800000">
            <a:off x="10279240" y="7401413"/>
            <a:ext cx="4193451" cy="1986647"/>
          </a:xfrm>
          <a:custGeom>
            <a:avLst/>
            <a:gdLst/>
            <a:ahLst/>
            <a:cxnLst/>
            <a:rect r="r" b="b" t="t" l="l"/>
            <a:pathLst>
              <a:path h="1986647" w="4193451">
                <a:moveTo>
                  <a:pt x="0" y="0"/>
                </a:moveTo>
                <a:lnTo>
                  <a:pt x="4193451" y="0"/>
                </a:lnTo>
                <a:lnTo>
                  <a:pt x="4193451" y="1986648"/>
                </a:lnTo>
                <a:lnTo>
                  <a:pt x="0" y="19866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6926944" y="4174667"/>
            <a:ext cx="2600440" cy="1705599"/>
            <a:chOff x="0" y="0"/>
            <a:chExt cx="1628610" cy="1068187"/>
          </a:xfrm>
        </p:grpSpPr>
        <p:sp>
          <p:nvSpPr>
            <p:cNvPr name="Freeform 15" id="15"/>
            <p:cNvSpPr/>
            <p:nvPr/>
          </p:nvSpPr>
          <p:spPr>
            <a:xfrm flipH="false" flipV="false" rot="0">
              <a:off x="0" y="0"/>
              <a:ext cx="1628610" cy="1068187"/>
            </a:xfrm>
            <a:custGeom>
              <a:avLst/>
              <a:gdLst/>
              <a:ahLst/>
              <a:cxnLst/>
              <a:rect r="r" b="b" t="t" l="l"/>
              <a:pathLst>
                <a:path h="1068187" w="1628610">
                  <a:moveTo>
                    <a:pt x="151835" y="0"/>
                  </a:moveTo>
                  <a:lnTo>
                    <a:pt x="1476775" y="0"/>
                  </a:lnTo>
                  <a:cubicBezTo>
                    <a:pt x="1517044" y="0"/>
                    <a:pt x="1555664" y="15997"/>
                    <a:pt x="1584138" y="44471"/>
                  </a:cubicBezTo>
                  <a:cubicBezTo>
                    <a:pt x="1612613" y="72946"/>
                    <a:pt x="1628610" y="111566"/>
                    <a:pt x="1628610" y="151835"/>
                  </a:cubicBezTo>
                  <a:lnTo>
                    <a:pt x="1628610" y="916352"/>
                  </a:lnTo>
                  <a:cubicBezTo>
                    <a:pt x="1628610" y="1000208"/>
                    <a:pt x="1560631" y="1068187"/>
                    <a:pt x="1476775" y="1068187"/>
                  </a:cubicBezTo>
                  <a:lnTo>
                    <a:pt x="151835" y="1068187"/>
                  </a:lnTo>
                  <a:cubicBezTo>
                    <a:pt x="111566" y="1068187"/>
                    <a:pt x="72946" y="1052190"/>
                    <a:pt x="44471" y="1023715"/>
                  </a:cubicBezTo>
                  <a:cubicBezTo>
                    <a:pt x="15997" y="995241"/>
                    <a:pt x="0" y="956621"/>
                    <a:pt x="0" y="916352"/>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16" id="16"/>
            <p:cNvSpPr txBox="true"/>
            <p:nvPr/>
          </p:nvSpPr>
          <p:spPr>
            <a:xfrm>
              <a:off x="0" y="-19050"/>
              <a:ext cx="1628610" cy="1087237"/>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17" id="17"/>
          <p:cNvGrpSpPr/>
          <p:nvPr/>
        </p:nvGrpSpPr>
        <p:grpSpPr>
          <a:xfrm rot="0">
            <a:off x="5754982" y="4174667"/>
            <a:ext cx="1171962" cy="1171962"/>
            <a:chOff x="0" y="0"/>
            <a:chExt cx="1562616" cy="1562616"/>
          </a:xfrm>
        </p:grpSpPr>
        <p:sp>
          <p:nvSpPr>
            <p:cNvPr name="Freeform 18" id="18"/>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668211" y="549584"/>
              <a:ext cx="354372"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5</a:t>
              </a:r>
            </a:p>
          </p:txBody>
        </p:sp>
      </p:grpSp>
      <p:grpSp>
        <p:nvGrpSpPr>
          <p:cNvPr name="Group 20" id="20"/>
          <p:cNvGrpSpPr/>
          <p:nvPr/>
        </p:nvGrpSpPr>
        <p:grpSpPr>
          <a:xfrm rot="0">
            <a:off x="1708837" y="3875984"/>
            <a:ext cx="2866177" cy="2502010"/>
            <a:chOff x="0" y="0"/>
            <a:chExt cx="1795037" cy="1566965"/>
          </a:xfrm>
        </p:grpSpPr>
        <p:sp>
          <p:nvSpPr>
            <p:cNvPr name="Freeform 21" id="21"/>
            <p:cNvSpPr/>
            <p:nvPr/>
          </p:nvSpPr>
          <p:spPr>
            <a:xfrm flipH="false" flipV="false" rot="0">
              <a:off x="0" y="0"/>
              <a:ext cx="1795037" cy="1566965"/>
            </a:xfrm>
            <a:custGeom>
              <a:avLst/>
              <a:gdLst/>
              <a:ahLst/>
              <a:cxnLst/>
              <a:rect r="r" b="b" t="t" l="l"/>
              <a:pathLst>
                <a:path h="1566965" w="1795037">
                  <a:moveTo>
                    <a:pt x="137758" y="0"/>
                  </a:moveTo>
                  <a:lnTo>
                    <a:pt x="1657279" y="0"/>
                  </a:lnTo>
                  <a:cubicBezTo>
                    <a:pt x="1733360" y="0"/>
                    <a:pt x="1795037" y="61676"/>
                    <a:pt x="1795037" y="137758"/>
                  </a:cubicBezTo>
                  <a:lnTo>
                    <a:pt x="1795037" y="1429208"/>
                  </a:lnTo>
                  <a:cubicBezTo>
                    <a:pt x="1795037" y="1505289"/>
                    <a:pt x="1733360" y="1566965"/>
                    <a:pt x="1657279" y="1566965"/>
                  </a:cubicBezTo>
                  <a:lnTo>
                    <a:pt x="137758" y="1566965"/>
                  </a:lnTo>
                  <a:cubicBezTo>
                    <a:pt x="61676" y="1566965"/>
                    <a:pt x="0" y="1505289"/>
                    <a:pt x="0" y="1429208"/>
                  </a:cubicBezTo>
                  <a:lnTo>
                    <a:pt x="0" y="137758"/>
                  </a:lnTo>
                  <a:cubicBezTo>
                    <a:pt x="0" y="61676"/>
                    <a:pt x="61676" y="0"/>
                    <a:pt x="137758" y="0"/>
                  </a:cubicBezTo>
                  <a:close/>
                </a:path>
              </a:pathLst>
            </a:custGeom>
            <a:solidFill>
              <a:srgbClr val="FAF3EA"/>
            </a:solidFill>
            <a:ln w="9525" cap="rnd">
              <a:solidFill>
                <a:srgbClr val="F8D33E"/>
              </a:solidFill>
              <a:prstDash val="solid"/>
              <a:round/>
            </a:ln>
          </p:spPr>
        </p:sp>
        <p:sp>
          <p:nvSpPr>
            <p:cNvPr name="TextBox 22" id="22"/>
            <p:cNvSpPr txBox="true"/>
            <p:nvPr/>
          </p:nvSpPr>
          <p:spPr>
            <a:xfrm>
              <a:off x="0" y="-19050"/>
              <a:ext cx="1795037" cy="158601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23" id="23"/>
          <p:cNvGrpSpPr/>
          <p:nvPr/>
        </p:nvGrpSpPr>
        <p:grpSpPr>
          <a:xfrm rot="0">
            <a:off x="10609120" y="3944304"/>
            <a:ext cx="3493574" cy="1666169"/>
            <a:chOff x="0" y="0"/>
            <a:chExt cx="2318683" cy="1105836"/>
          </a:xfrm>
        </p:grpSpPr>
        <p:sp>
          <p:nvSpPr>
            <p:cNvPr name="Freeform 24" id="24"/>
            <p:cNvSpPr/>
            <p:nvPr/>
          </p:nvSpPr>
          <p:spPr>
            <a:xfrm flipH="false" flipV="false" rot="0">
              <a:off x="0" y="0"/>
              <a:ext cx="2318683" cy="1105836"/>
            </a:xfrm>
            <a:custGeom>
              <a:avLst/>
              <a:gdLst/>
              <a:ahLst/>
              <a:cxnLst/>
              <a:rect r="r" b="b" t="t" l="l"/>
              <a:pathLst>
                <a:path h="1105836" w="2318683">
                  <a:moveTo>
                    <a:pt x="113018" y="0"/>
                  </a:moveTo>
                  <a:lnTo>
                    <a:pt x="2205665" y="0"/>
                  </a:lnTo>
                  <a:cubicBezTo>
                    <a:pt x="2235639" y="0"/>
                    <a:pt x="2264386" y="11907"/>
                    <a:pt x="2285581" y="33102"/>
                  </a:cubicBezTo>
                  <a:cubicBezTo>
                    <a:pt x="2306776" y="54297"/>
                    <a:pt x="2318683" y="83044"/>
                    <a:pt x="2318683" y="113018"/>
                  </a:cubicBezTo>
                  <a:lnTo>
                    <a:pt x="2318683" y="992817"/>
                  </a:lnTo>
                  <a:cubicBezTo>
                    <a:pt x="2318683" y="1055236"/>
                    <a:pt x="2268083" y="1105836"/>
                    <a:pt x="2205665" y="1105836"/>
                  </a:cubicBezTo>
                  <a:lnTo>
                    <a:pt x="113018" y="1105836"/>
                  </a:lnTo>
                  <a:cubicBezTo>
                    <a:pt x="83044" y="1105836"/>
                    <a:pt x="54297" y="1093928"/>
                    <a:pt x="33102" y="1072733"/>
                  </a:cubicBezTo>
                  <a:cubicBezTo>
                    <a:pt x="11907" y="1051538"/>
                    <a:pt x="0" y="1022792"/>
                    <a:pt x="0" y="992817"/>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25" id="25"/>
            <p:cNvSpPr txBox="true"/>
            <p:nvPr/>
          </p:nvSpPr>
          <p:spPr>
            <a:xfrm>
              <a:off x="0" y="-19050"/>
              <a:ext cx="2318683" cy="1124886"/>
            </a:xfrm>
            <a:prstGeom prst="rect">
              <a:avLst/>
            </a:prstGeom>
          </p:spPr>
          <p:txBody>
            <a:bodyPr anchor="ctr" rtlCol="false" tIns="19507" lIns="19507" bIns="19507" rIns="19507"/>
            <a:lstStyle/>
            <a:p>
              <a:pPr algn="ctr" marL="0" indent="0" lvl="0">
                <a:lnSpc>
                  <a:spcPts val="1783"/>
                </a:lnSpc>
                <a:spcBef>
                  <a:spcPct val="0"/>
                </a:spcBef>
              </a:pPr>
            </a:p>
          </p:txBody>
        </p:sp>
      </p:grpSp>
      <p:grpSp>
        <p:nvGrpSpPr>
          <p:cNvPr name="Group 26" id="26"/>
          <p:cNvGrpSpPr/>
          <p:nvPr/>
        </p:nvGrpSpPr>
        <p:grpSpPr>
          <a:xfrm rot="0">
            <a:off x="10607721" y="7517809"/>
            <a:ext cx="3536488" cy="1597459"/>
            <a:chOff x="0" y="0"/>
            <a:chExt cx="2347165" cy="1060233"/>
          </a:xfrm>
        </p:grpSpPr>
        <p:sp>
          <p:nvSpPr>
            <p:cNvPr name="Freeform 27" id="27"/>
            <p:cNvSpPr/>
            <p:nvPr/>
          </p:nvSpPr>
          <p:spPr>
            <a:xfrm flipH="false" flipV="false" rot="0">
              <a:off x="0" y="0"/>
              <a:ext cx="2347165" cy="1060233"/>
            </a:xfrm>
            <a:custGeom>
              <a:avLst/>
              <a:gdLst/>
              <a:ahLst/>
              <a:cxnLst/>
              <a:rect r="r" b="b" t="t" l="l"/>
              <a:pathLst>
                <a:path h="1060233" w="2347165">
                  <a:moveTo>
                    <a:pt x="111647" y="0"/>
                  </a:moveTo>
                  <a:lnTo>
                    <a:pt x="2235518" y="0"/>
                  </a:lnTo>
                  <a:cubicBezTo>
                    <a:pt x="2297179" y="0"/>
                    <a:pt x="2347165" y="49986"/>
                    <a:pt x="2347165" y="111647"/>
                  </a:cubicBezTo>
                  <a:lnTo>
                    <a:pt x="2347165" y="948586"/>
                  </a:lnTo>
                  <a:cubicBezTo>
                    <a:pt x="2347165" y="1010247"/>
                    <a:pt x="2297179" y="1060233"/>
                    <a:pt x="2235518" y="1060233"/>
                  </a:cubicBezTo>
                  <a:lnTo>
                    <a:pt x="111647" y="1060233"/>
                  </a:lnTo>
                  <a:cubicBezTo>
                    <a:pt x="49986" y="1060233"/>
                    <a:pt x="0" y="1010247"/>
                    <a:pt x="0" y="948586"/>
                  </a:cubicBezTo>
                  <a:lnTo>
                    <a:pt x="0" y="111647"/>
                  </a:lnTo>
                  <a:cubicBezTo>
                    <a:pt x="0" y="49986"/>
                    <a:pt x="49986" y="0"/>
                    <a:pt x="111647" y="0"/>
                  </a:cubicBezTo>
                  <a:close/>
                </a:path>
              </a:pathLst>
            </a:custGeom>
            <a:solidFill>
              <a:srgbClr val="FAF3EA"/>
            </a:solidFill>
            <a:ln w="9525" cap="rnd">
              <a:solidFill>
                <a:srgbClr val="F8D33E"/>
              </a:solidFill>
              <a:prstDash val="solid"/>
              <a:round/>
            </a:ln>
          </p:spPr>
        </p:sp>
        <p:sp>
          <p:nvSpPr>
            <p:cNvPr name="TextBox 28" id="28"/>
            <p:cNvSpPr txBox="true"/>
            <p:nvPr/>
          </p:nvSpPr>
          <p:spPr>
            <a:xfrm>
              <a:off x="0" y="-19050"/>
              <a:ext cx="2347165"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29" id="29"/>
          <p:cNvSpPr/>
          <p:nvPr/>
        </p:nvSpPr>
        <p:spPr>
          <a:xfrm flipH="false" flipV="false" rot="0">
            <a:off x="13714557" y="3944304"/>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13815728" y="7614966"/>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31" id="31"/>
          <p:cNvGrpSpPr/>
          <p:nvPr/>
        </p:nvGrpSpPr>
        <p:grpSpPr>
          <a:xfrm rot="0">
            <a:off x="6913758" y="1104933"/>
            <a:ext cx="2600440" cy="2131238"/>
            <a:chOff x="0" y="0"/>
            <a:chExt cx="1628610" cy="1334757"/>
          </a:xfrm>
        </p:grpSpPr>
        <p:sp>
          <p:nvSpPr>
            <p:cNvPr name="Freeform 32" id="32"/>
            <p:cNvSpPr/>
            <p:nvPr/>
          </p:nvSpPr>
          <p:spPr>
            <a:xfrm flipH="false" flipV="false" rot="0">
              <a:off x="0" y="0"/>
              <a:ext cx="1628610" cy="1334757"/>
            </a:xfrm>
            <a:custGeom>
              <a:avLst/>
              <a:gdLst/>
              <a:ahLst/>
              <a:cxnLst/>
              <a:rect r="r" b="b" t="t" l="l"/>
              <a:pathLst>
                <a:path h="1334757" w="1628610">
                  <a:moveTo>
                    <a:pt x="151835" y="0"/>
                  </a:moveTo>
                  <a:lnTo>
                    <a:pt x="1476775" y="0"/>
                  </a:lnTo>
                  <a:cubicBezTo>
                    <a:pt x="1517044" y="0"/>
                    <a:pt x="1555664" y="15997"/>
                    <a:pt x="1584138" y="44471"/>
                  </a:cubicBezTo>
                  <a:cubicBezTo>
                    <a:pt x="1612613" y="72946"/>
                    <a:pt x="1628610" y="111566"/>
                    <a:pt x="1628610" y="151835"/>
                  </a:cubicBezTo>
                  <a:lnTo>
                    <a:pt x="1628610" y="1182922"/>
                  </a:lnTo>
                  <a:cubicBezTo>
                    <a:pt x="1628610" y="1266778"/>
                    <a:pt x="1560631" y="1334757"/>
                    <a:pt x="1476775" y="1334757"/>
                  </a:cubicBezTo>
                  <a:lnTo>
                    <a:pt x="151835" y="1334757"/>
                  </a:lnTo>
                  <a:cubicBezTo>
                    <a:pt x="111566" y="1334757"/>
                    <a:pt x="72946" y="1318760"/>
                    <a:pt x="44471" y="1290286"/>
                  </a:cubicBezTo>
                  <a:cubicBezTo>
                    <a:pt x="15997" y="1261811"/>
                    <a:pt x="0" y="1223191"/>
                    <a:pt x="0" y="1182922"/>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33" id="33"/>
            <p:cNvSpPr txBox="true"/>
            <p:nvPr/>
          </p:nvSpPr>
          <p:spPr>
            <a:xfrm>
              <a:off x="0" y="-19050"/>
              <a:ext cx="1628610" cy="1353807"/>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34" id="34"/>
          <p:cNvSpPr/>
          <p:nvPr/>
        </p:nvSpPr>
        <p:spPr>
          <a:xfrm flipH="false" flipV="false" rot="-10800000">
            <a:off x="10039219" y="487800"/>
            <a:ext cx="4193451" cy="1986647"/>
          </a:xfrm>
          <a:custGeom>
            <a:avLst/>
            <a:gdLst/>
            <a:ahLst/>
            <a:cxnLst/>
            <a:rect r="r" b="b" t="t" l="l"/>
            <a:pathLst>
              <a:path h="1986647" w="4193451">
                <a:moveTo>
                  <a:pt x="0" y="0"/>
                </a:moveTo>
                <a:lnTo>
                  <a:pt x="4193450" y="0"/>
                </a:lnTo>
                <a:lnTo>
                  <a:pt x="4193450" y="1986647"/>
                </a:lnTo>
                <a:lnTo>
                  <a:pt x="0" y="1986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5" id="35"/>
          <p:cNvGrpSpPr/>
          <p:nvPr/>
        </p:nvGrpSpPr>
        <p:grpSpPr>
          <a:xfrm rot="0">
            <a:off x="10410567" y="975600"/>
            <a:ext cx="3493621" cy="2129516"/>
            <a:chOff x="0" y="0"/>
            <a:chExt cx="2318715" cy="1413359"/>
          </a:xfrm>
        </p:grpSpPr>
        <p:sp>
          <p:nvSpPr>
            <p:cNvPr name="Freeform 36" id="36"/>
            <p:cNvSpPr/>
            <p:nvPr/>
          </p:nvSpPr>
          <p:spPr>
            <a:xfrm flipH="false" flipV="false" rot="0">
              <a:off x="0" y="0"/>
              <a:ext cx="2318714" cy="1413358"/>
            </a:xfrm>
            <a:custGeom>
              <a:avLst/>
              <a:gdLst/>
              <a:ahLst/>
              <a:cxnLst/>
              <a:rect r="r" b="b" t="t" l="l"/>
              <a:pathLst>
                <a:path h="1413358" w="2318714">
                  <a:moveTo>
                    <a:pt x="113017" y="0"/>
                  </a:moveTo>
                  <a:lnTo>
                    <a:pt x="2205698" y="0"/>
                  </a:lnTo>
                  <a:cubicBezTo>
                    <a:pt x="2268115" y="0"/>
                    <a:pt x="2318714" y="50599"/>
                    <a:pt x="2318714" y="113017"/>
                  </a:cubicBezTo>
                  <a:lnTo>
                    <a:pt x="2318714" y="1300342"/>
                  </a:lnTo>
                  <a:cubicBezTo>
                    <a:pt x="2318714" y="1330316"/>
                    <a:pt x="2306807" y="1359062"/>
                    <a:pt x="2285613" y="1380257"/>
                  </a:cubicBezTo>
                  <a:cubicBezTo>
                    <a:pt x="2264418" y="1401451"/>
                    <a:pt x="2235672" y="1413358"/>
                    <a:pt x="2205698" y="1413358"/>
                  </a:cubicBezTo>
                  <a:lnTo>
                    <a:pt x="113017" y="1413358"/>
                  </a:lnTo>
                  <a:cubicBezTo>
                    <a:pt x="50599" y="1413358"/>
                    <a:pt x="0" y="1362759"/>
                    <a:pt x="0" y="1300342"/>
                  </a:cubicBezTo>
                  <a:lnTo>
                    <a:pt x="0" y="113017"/>
                  </a:lnTo>
                  <a:cubicBezTo>
                    <a:pt x="0" y="50599"/>
                    <a:pt x="50599" y="0"/>
                    <a:pt x="113017" y="0"/>
                  </a:cubicBezTo>
                  <a:close/>
                </a:path>
              </a:pathLst>
            </a:custGeom>
            <a:solidFill>
              <a:srgbClr val="FAF3EA"/>
            </a:solidFill>
            <a:ln w="9525" cap="rnd">
              <a:solidFill>
                <a:srgbClr val="F8D33E"/>
              </a:solidFill>
              <a:prstDash val="solid"/>
              <a:round/>
            </a:ln>
          </p:spPr>
        </p:sp>
        <p:sp>
          <p:nvSpPr>
            <p:cNvPr name="TextBox 37" id="37"/>
            <p:cNvSpPr txBox="true"/>
            <p:nvPr/>
          </p:nvSpPr>
          <p:spPr>
            <a:xfrm>
              <a:off x="0" y="-19050"/>
              <a:ext cx="2318715" cy="1432409"/>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38" id="38"/>
          <p:cNvSpPr/>
          <p:nvPr/>
        </p:nvSpPr>
        <p:spPr>
          <a:xfrm flipH="false" flipV="false" rot="0">
            <a:off x="13575706" y="981421"/>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9" id="39"/>
          <p:cNvSpPr/>
          <p:nvPr/>
        </p:nvSpPr>
        <p:spPr>
          <a:xfrm flipH="false" flipV="false" rot="0">
            <a:off x="5741796" y="933067"/>
            <a:ext cx="1171962" cy="1171962"/>
          </a:xfrm>
          <a:custGeom>
            <a:avLst/>
            <a:gdLst/>
            <a:ahLst/>
            <a:cxnLst/>
            <a:rect r="r" b="b" t="t" l="l"/>
            <a:pathLst>
              <a:path h="1171962" w="1171962">
                <a:moveTo>
                  <a:pt x="0" y="0"/>
                </a:moveTo>
                <a:lnTo>
                  <a:pt x="1171962" y="0"/>
                </a:lnTo>
                <a:lnTo>
                  <a:pt x="1171962" y="1171962"/>
                </a:lnTo>
                <a:lnTo>
                  <a:pt x="0" y="11719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0" id="40"/>
          <p:cNvSpPr txBox="true"/>
          <p:nvPr/>
        </p:nvSpPr>
        <p:spPr>
          <a:xfrm rot="0">
            <a:off x="6090411" y="1372190"/>
            <a:ext cx="474732" cy="430644"/>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4</a:t>
            </a:r>
          </a:p>
        </p:txBody>
      </p:sp>
      <p:sp>
        <p:nvSpPr>
          <p:cNvPr name="TextBox 41" id="41"/>
          <p:cNvSpPr txBox="true"/>
          <p:nvPr/>
        </p:nvSpPr>
        <p:spPr>
          <a:xfrm rot="0">
            <a:off x="7170933" y="1368078"/>
            <a:ext cx="2248015" cy="1772295"/>
          </a:xfrm>
          <a:prstGeom prst="rect">
            <a:avLst/>
          </a:prstGeom>
        </p:spPr>
        <p:txBody>
          <a:bodyPr anchor="t" rtlCol="false" tIns="0" lIns="0" bIns="0" rIns="0">
            <a:spAutoFit/>
          </a:bodyPr>
          <a:lstStyle/>
          <a:p>
            <a:pPr algn="just">
              <a:lnSpc>
                <a:spcPts val="2837"/>
              </a:lnSpc>
            </a:pPr>
            <a:r>
              <a:rPr lang="en-US" sz="2556">
                <a:solidFill>
                  <a:srgbClr val="FAF3EA"/>
                </a:solidFill>
                <a:latin typeface="Bobby Jones Soft"/>
                <a:ea typeface="Bobby Jones Soft"/>
                <a:cs typeface="Bobby Jones Soft"/>
                <a:sym typeface="Bobby Jones Soft"/>
              </a:rPr>
              <a:t>PARAGRAPHS ARE STORED IN A SMART DATABASE (CHROMADB)</a:t>
            </a:r>
          </a:p>
        </p:txBody>
      </p:sp>
      <p:sp>
        <p:nvSpPr>
          <p:cNvPr name="TextBox 42" id="42"/>
          <p:cNvSpPr txBox="true"/>
          <p:nvPr/>
        </p:nvSpPr>
        <p:spPr>
          <a:xfrm rot="0">
            <a:off x="10761573" y="1171672"/>
            <a:ext cx="2820801" cy="1857189"/>
          </a:xfrm>
          <a:prstGeom prst="rect">
            <a:avLst/>
          </a:prstGeom>
        </p:spPr>
        <p:txBody>
          <a:bodyPr anchor="t" rtlCol="false" tIns="0" lIns="0" bIns="0" rIns="0">
            <a:spAutoFit/>
          </a:bodyPr>
          <a:lstStyle/>
          <a:p>
            <a:pPr algn="l">
              <a:lnSpc>
                <a:spcPts val="2944"/>
              </a:lnSpc>
            </a:pPr>
            <a:r>
              <a:rPr lang="en-US" sz="2264">
                <a:solidFill>
                  <a:srgbClr val="D6AD36"/>
                </a:solidFill>
                <a:latin typeface="Sniglet"/>
                <a:ea typeface="Sniglet"/>
                <a:cs typeface="Sniglet"/>
                <a:sym typeface="Sniglet"/>
              </a:rPr>
              <a:t>The chunks are embedded and stored using ChromaDB for semantic search.</a:t>
            </a:r>
          </a:p>
          <a:p>
            <a:pPr algn="l">
              <a:lnSpc>
                <a:spcPts val="2944"/>
              </a:lnSpc>
            </a:pPr>
          </a:p>
        </p:txBody>
      </p:sp>
      <p:sp>
        <p:nvSpPr>
          <p:cNvPr name="TextBox 43" id="43"/>
          <p:cNvSpPr txBox="true"/>
          <p:nvPr/>
        </p:nvSpPr>
        <p:spPr>
          <a:xfrm rot="0">
            <a:off x="7073292" y="7587849"/>
            <a:ext cx="2248015" cy="170835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THE ANSWER IS DISPLAYED </a:t>
            </a:r>
            <a:r>
              <a:rPr lang="en-US" sz="2456">
                <a:solidFill>
                  <a:srgbClr val="FAF3EA"/>
                </a:solidFill>
                <a:latin typeface="Bobby Jones Soft"/>
                <a:ea typeface="Bobby Jones Soft"/>
                <a:cs typeface="Bobby Jones Soft"/>
                <a:sym typeface="Bobby Jones Soft"/>
              </a:rPr>
              <a:t>TO THE USER IN THE SUHAIL &amp; REEM CHAT INTERFACE</a:t>
            </a:r>
          </a:p>
        </p:txBody>
      </p:sp>
      <p:sp>
        <p:nvSpPr>
          <p:cNvPr name="TextBox 44" id="44"/>
          <p:cNvSpPr txBox="true"/>
          <p:nvPr/>
        </p:nvSpPr>
        <p:spPr>
          <a:xfrm rot="0">
            <a:off x="6952184" y="4414250"/>
            <a:ext cx="2441312" cy="1196223"/>
          </a:xfrm>
          <a:prstGeom prst="rect">
            <a:avLst/>
          </a:prstGeom>
        </p:spPr>
        <p:txBody>
          <a:bodyPr anchor="t" rtlCol="false" tIns="0" lIns="0" bIns="0" rIns="0">
            <a:spAutoFit/>
          </a:bodyPr>
          <a:lstStyle/>
          <a:p>
            <a:pPr algn="ctr">
              <a:lnSpc>
                <a:spcPts val="2393"/>
              </a:lnSpc>
            </a:pPr>
            <a:r>
              <a:rPr lang="en-US" sz="2156">
                <a:solidFill>
                  <a:srgbClr val="FAF3EA"/>
                </a:solidFill>
                <a:latin typeface="Bobby Jones Soft"/>
                <a:ea typeface="Bobby Jones Soft"/>
                <a:cs typeface="Bobby Jones Soft"/>
                <a:sym typeface="Bobby Jones Soft"/>
              </a:rPr>
              <a:t>WHEN A QUESTION IS ASKED, THE SYSTEM SEARCHES FOR THE BEST ANSWER</a:t>
            </a:r>
          </a:p>
        </p:txBody>
      </p:sp>
      <p:sp>
        <p:nvSpPr>
          <p:cNvPr name="TextBox 45" id="45"/>
          <p:cNvSpPr txBox="true"/>
          <p:nvPr/>
        </p:nvSpPr>
        <p:spPr>
          <a:xfrm rot="0">
            <a:off x="1971175" y="4522421"/>
            <a:ext cx="2341501" cy="1281634"/>
          </a:xfrm>
          <a:prstGeom prst="rect">
            <a:avLst/>
          </a:prstGeom>
        </p:spPr>
        <p:txBody>
          <a:bodyPr anchor="t" rtlCol="false" tIns="0" lIns="0" bIns="0" rIns="0">
            <a:spAutoFit/>
          </a:bodyPr>
          <a:lstStyle/>
          <a:p>
            <a:pPr algn="ctr" marL="0" indent="0" lvl="0">
              <a:lnSpc>
                <a:spcPts val="3466"/>
              </a:lnSpc>
            </a:pPr>
            <a:r>
              <a:rPr lang="en-US" sz="2729" spc="84">
                <a:solidFill>
                  <a:srgbClr val="D6AD36"/>
                </a:solidFill>
                <a:latin typeface="Bobby Jones Soft"/>
                <a:ea typeface="Bobby Jones Soft"/>
                <a:cs typeface="Bobby Jones Soft"/>
                <a:sym typeface="Bobby Jones Soft"/>
              </a:rPr>
              <a:t>BLOCK DIAGRAM  PROJECT WORKFLOW</a:t>
            </a:r>
          </a:p>
        </p:txBody>
      </p:sp>
      <p:sp>
        <p:nvSpPr>
          <p:cNvPr name="AutoShape 46" id="46"/>
          <p:cNvSpPr/>
          <p:nvPr/>
        </p:nvSpPr>
        <p:spPr>
          <a:xfrm>
            <a:off x="9533952" y="8394737"/>
            <a:ext cx="745288" cy="0"/>
          </a:xfrm>
          <a:prstGeom prst="line">
            <a:avLst/>
          </a:prstGeom>
          <a:ln cap="flat" w="28575">
            <a:solidFill>
              <a:srgbClr val="F8D33E"/>
            </a:solidFill>
            <a:prstDash val="solid"/>
            <a:headEnd type="none" len="sm" w="sm"/>
            <a:tailEnd type="triangle" len="med" w="lg"/>
          </a:ln>
        </p:spPr>
      </p:sp>
      <p:sp>
        <p:nvSpPr>
          <p:cNvPr name="AutoShape 47" id="47"/>
          <p:cNvSpPr/>
          <p:nvPr/>
        </p:nvSpPr>
        <p:spPr>
          <a:xfrm flipV="true">
            <a:off x="5736310" y="1519048"/>
            <a:ext cx="5486" cy="7098477"/>
          </a:xfrm>
          <a:prstGeom prst="line">
            <a:avLst/>
          </a:prstGeom>
          <a:ln cap="flat" w="28575">
            <a:solidFill>
              <a:srgbClr val="F8D33E"/>
            </a:solidFill>
            <a:prstDash val="solid"/>
            <a:headEnd type="triangle" len="med" w="lg"/>
            <a:tailEnd type="triangle" len="med" w="lg"/>
          </a:ln>
        </p:spPr>
      </p:sp>
      <p:sp>
        <p:nvSpPr>
          <p:cNvPr name="TextBox 48" id="48"/>
          <p:cNvSpPr txBox="true"/>
          <p:nvPr/>
        </p:nvSpPr>
        <p:spPr>
          <a:xfrm rot="0">
            <a:off x="10893756" y="4127042"/>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system retrieves the most relevant paragraph(s) based on the user’s question.</a:t>
            </a:r>
          </a:p>
        </p:txBody>
      </p:sp>
      <p:sp>
        <p:nvSpPr>
          <p:cNvPr name="TextBox 49" id="49"/>
          <p:cNvSpPr txBox="true"/>
          <p:nvPr/>
        </p:nvSpPr>
        <p:spPr>
          <a:xfrm rot="0">
            <a:off x="10946893" y="7653374"/>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user receives a natural language response in the chatbot UI</a:t>
            </a:r>
          </a:p>
        </p:txBody>
      </p:sp>
      <p:sp>
        <p:nvSpPr>
          <p:cNvPr name="AutoShape 50" id="50"/>
          <p:cNvSpPr/>
          <p:nvPr/>
        </p:nvSpPr>
        <p:spPr>
          <a:xfrm>
            <a:off x="5036789" y="4747649"/>
            <a:ext cx="759615" cy="0"/>
          </a:xfrm>
          <a:prstGeom prst="line">
            <a:avLst/>
          </a:prstGeom>
          <a:ln cap="flat" w="28575">
            <a:solidFill>
              <a:srgbClr val="F8D33E"/>
            </a:solidFill>
            <a:prstDash val="solid"/>
            <a:headEnd type="none" len="sm" w="sm"/>
            <a:tailEnd type="triangle" len="med" w="lg"/>
          </a:ln>
        </p:spPr>
      </p:sp>
      <p:sp>
        <p:nvSpPr>
          <p:cNvPr name="AutoShape 51" id="51"/>
          <p:cNvSpPr/>
          <p:nvPr/>
        </p:nvSpPr>
        <p:spPr>
          <a:xfrm flipV="true">
            <a:off x="9514230" y="2083220"/>
            <a:ext cx="765010" cy="1711"/>
          </a:xfrm>
          <a:prstGeom prst="line">
            <a:avLst/>
          </a:prstGeom>
          <a:ln cap="flat" w="28575">
            <a:solidFill>
              <a:srgbClr val="F8D33E"/>
            </a:solidFill>
            <a:prstDash val="solid"/>
            <a:headEnd type="none" len="sm" w="sm"/>
            <a:tailEnd type="triangle" len="med" w="lg"/>
          </a:ln>
        </p:spPr>
      </p:sp>
      <p:sp>
        <p:nvSpPr>
          <p:cNvPr name="AutoShape 52" id="52"/>
          <p:cNvSpPr/>
          <p:nvPr/>
        </p:nvSpPr>
        <p:spPr>
          <a:xfrm flipV="true">
            <a:off x="9555991" y="4925291"/>
            <a:ext cx="765010" cy="1711"/>
          </a:xfrm>
          <a:prstGeom prst="line">
            <a:avLst/>
          </a:prstGeom>
          <a:ln cap="flat" w="28575">
            <a:solidFill>
              <a:srgbClr val="F8D33E"/>
            </a:solidFill>
            <a:prstDash val="solid"/>
            <a:headEnd type="none" len="sm" w="sm"/>
            <a:tailEnd type="triangle" len="med" w="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DAGmp_NuhO8</dc:identifier>
  <dcterms:modified xsi:type="dcterms:W3CDTF">2011-08-01T06:04:30Z</dcterms:modified>
  <cp:revision>1</cp:revision>
  <dc:title>Blue Futuristic 3D Artificial Intelligence Technology Presentation</dc:title>
</cp:coreProperties>
</file>